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05" r:id="rId3"/>
    <p:sldId id="328" r:id="rId4"/>
    <p:sldId id="325" r:id="rId5"/>
    <p:sldId id="330" r:id="rId6"/>
    <p:sldId id="329" r:id="rId7"/>
    <p:sldId id="322" r:id="rId8"/>
    <p:sldId id="332" r:id="rId9"/>
    <p:sldId id="331" r:id="rId10"/>
    <p:sldId id="324" r:id="rId11"/>
    <p:sldId id="335" r:id="rId12"/>
    <p:sldId id="333" r:id="rId13"/>
    <p:sldId id="327" r:id="rId14"/>
    <p:sldId id="336" r:id="rId15"/>
    <p:sldId id="323" r:id="rId16"/>
    <p:sldId id="350" r:id="rId17"/>
    <p:sldId id="337" r:id="rId18"/>
    <p:sldId id="339" r:id="rId19"/>
    <p:sldId id="340" r:id="rId20"/>
    <p:sldId id="338" r:id="rId21"/>
    <p:sldId id="341" r:id="rId22"/>
    <p:sldId id="342" r:id="rId23"/>
    <p:sldId id="343" r:id="rId24"/>
    <p:sldId id="344" r:id="rId25"/>
    <p:sldId id="345" r:id="rId26"/>
    <p:sldId id="346" r:id="rId27"/>
    <p:sldId id="347" r:id="rId28"/>
    <p:sldId id="348" r:id="rId29"/>
    <p:sldId id="349" r:id="rId30"/>
    <p:sldId id="321"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rren" initials="K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D76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82042" autoAdjust="0"/>
  </p:normalViewPr>
  <p:slideViewPr>
    <p:cSldViewPr snapToGrid="0">
      <p:cViewPr varScale="1">
        <p:scale>
          <a:sx n="86" d="100"/>
          <a:sy n="86" d="100"/>
        </p:scale>
        <p:origin x="96" y="252"/>
      </p:cViewPr>
      <p:guideLst>
        <p:guide orient="horz" pos="2160"/>
        <p:guide pos="3840"/>
      </p:guideLst>
    </p:cSldViewPr>
  </p:slideViewPr>
  <p:notesTextViewPr>
    <p:cViewPr>
      <p:scale>
        <a:sx n="3" d="2"/>
        <a:sy n="3" d="2"/>
      </p:scale>
      <p:origin x="0" y="0"/>
    </p:cViewPr>
  </p:notesTextViewPr>
  <p:sorterViewPr>
    <p:cViewPr>
      <p:scale>
        <a:sx n="100" d="100"/>
        <a:sy n="100" d="100"/>
      </p:scale>
      <p:origin x="0" y="-4764"/>
    </p:cViewPr>
  </p:sorterViewPr>
  <p:notesViewPr>
    <p:cSldViewPr snapToGrid="0">
      <p:cViewPr varScale="1">
        <p:scale>
          <a:sx n="86" d="100"/>
          <a:sy n="86" d="100"/>
        </p:scale>
        <p:origin x="376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58DF4E6-6BAE-4945-B342-113A47CFEEF3}" type="datetimeFigureOut">
              <a:rPr lang="en-US" smtClean="0"/>
              <a:t>9/18/2019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309FFA-CC8B-4067-8415-74E7CF9DD30C}" type="slidenum">
              <a:rPr lang="en-US" smtClean="0"/>
              <a:t>‹#›</a:t>
            </a:fld>
            <a:endParaRPr lang="en-US"/>
          </a:p>
        </p:txBody>
      </p:sp>
    </p:spTree>
    <p:extLst>
      <p:ext uri="{BB962C8B-B14F-4D97-AF65-F5344CB8AC3E}">
        <p14:creationId xmlns:p14="http://schemas.microsoft.com/office/powerpoint/2010/main" val="119567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9A664B-3F7E-4CA3-9CC6-F47FAC702462}" type="datetimeFigureOut">
              <a:rPr lang="en-US" smtClean="0"/>
              <a:t>9/18/2019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E3ABE9-B139-4898-91FB-5AF44F4CBB4D}" type="slidenum">
              <a:rPr lang="en-US" smtClean="0"/>
              <a:t>‹#›</a:t>
            </a:fld>
            <a:endParaRPr lang="en-US"/>
          </a:p>
        </p:txBody>
      </p:sp>
    </p:spTree>
    <p:extLst>
      <p:ext uri="{BB962C8B-B14F-4D97-AF65-F5344CB8AC3E}">
        <p14:creationId xmlns:p14="http://schemas.microsoft.com/office/powerpoint/2010/main" val="131607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ABE9-B139-4898-91FB-5AF44F4CBB4D}" type="slidenum">
              <a:rPr lang="en-US" smtClean="0"/>
              <a:t>1</a:t>
            </a:fld>
            <a:endParaRPr lang="en-US"/>
          </a:p>
        </p:txBody>
      </p:sp>
    </p:spTree>
    <p:extLst>
      <p:ext uri="{BB962C8B-B14F-4D97-AF65-F5344CB8AC3E}">
        <p14:creationId xmlns:p14="http://schemas.microsoft.com/office/powerpoint/2010/main" val="98114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ABE9-B139-4898-91FB-5AF44F4CBB4D}" type="slidenum">
              <a:rPr lang="en-US" smtClean="0"/>
              <a:t>10</a:t>
            </a:fld>
            <a:endParaRPr lang="en-US"/>
          </a:p>
        </p:txBody>
      </p:sp>
    </p:spTree>
    <p:extLst>
      <p:ext uri="{BB962C8B-B14F-4D97-AF65-F5344CB8AC3E}">
        <p14:creationId xmlns:p14="http://schemas.microsoft.com/office/powerpoint/2010/main" val="198533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775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6370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408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SNAP participation rates are similar to</a:t>
            </a:r>
            <a:r>
              <a:rPr lang="en-US" baseline="0" dirty="0" smtClean="0"/>
              <a:t> the state rates, participation rate drops  in Huron (6%) and Lorain (4%) are less than state declines, while Erie County (11%)  is just above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9E3ABE9-B139-4898-91FB-5AF44F4CBB4D}" type="slidenum">
              <a:rPr lang="en-US" smtClean="0"/>
              <a:t>15</a:t>
            </a:fld>
            <a:endParaRPr lang="en-US"/>
          </a:p>
        </p:txBody>
      </p:sp>
    </p:spTree>
    <p:extLst>
      <p:ext uri="{BB962C8B-B14F-4D97-AF65-F5344CB8AC3E}">
        <p14:creationId xmlns:p14="http://schemas.microsoft.com/office/powerpoint/2010/main" val="1692372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3497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4960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766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0169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ABE9-B139-4898-91FB-5AF44F4CBB4D}" type="slidenum">
              <a:rPr lang="en-US" smtClean="0"/>
              <a:t>21</a:t>
            </a:fld>
            <a:endParaRPr lang="en-US"/>
          </a:p>
        </p:txBody>
      </p:sp>
    </p:spTree>
    <p:extLst>
      <p:ext uri="{BB962C8B-B14F-4D97-AF65-F5344CB8AC3E}">
        <p14:creationId xmlns:p14="http://schemas.microsoft.com/office/powerpoint/2010/main" val="270415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ABE9-B139-4898-91FB-5AF44F4CBB4D}" type="slidenum">
              <a:rPr lang="en-US" smtClean="0"/>
              <a:t>2</a:t>
            </a:fld>
            <a:endParaRPr lang="en-US"/>
          </a:p>
        </p:txBody>
      </p:sp>
    </p:spTree>
    <p:extLst>
      <p:ext uri="{BB962C8B-B14F-4D97-AF65-F5344CB8AC3E}">
        <p14:creationId xmlns:p14="http://schemas.microsoft.com/office/powerpoint/2010/main" val="3419389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ABE9-B139-4898-91FB-5AF44F4CBB4D}" type="slidenum">
              <a:rPr lang="en-US" smtClean="0"/>
              <a:t>22</a:t>
            </a:fld>
            <a:endParaRPr lang="en-US"/>
          </a:p>
        </p:txBody>
      </p:sp>
    </p:spTree>
    <p:extLst>
      <p:ext uri="{BB962C8B-B14F-4D97-AF65-F5344CB8AC3E}">
        <p14:creationId xmlns:p14="http://schemas.microsoft.com/office/powerpoint/2010/main" val="3003992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ABE9-B139-4898-91FB-5AF44F4CBB4D}" type="slidenum">
              <a:rPr lang="en-US" smtClean="0"/>
              <a:t>23</a:t>
            </a:fld>
            <a:endParaRPr lang="en-US"/>
          </a:p>
        </p:txBody>
      </p:sp>
    </p:spTree>
    <p:extLst>
      <p:ext uri="{BB962C8B-B14F-4D97-AF65-F5344CB8AC3E}">
        <p14:creationId xmlns:p14="http://schemas.microsoft.com/office/powerpoint/2010/main" val="1763728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ABE9-B139-4898-91FB-5AF44F4CBB4D}" type="slidenum">
              <a:rPr lang="en-US" smtClean="0"/>
              <a:t>24</a:t>
            </a:fld>
            <a:endParaRPr lang="en-US"/>
          </a:p>
        </p:txBody>
      </p:sp>
    </p:spTree>
    <p:extLst>
      <p:ext uri="{BB962C8B-B14F-4D97-AF65-F5344CB8AC3E}">
        <p14:creationId xmlns:p14="http://schemas.microsoft.com/office/powerpoint/2010/main" val="116309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735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ABE9-B139-4898-91FB-5AF44F4CBB4D}" type="slidenum">
              <a:rPr lang="en-US" smtClean="0"/>
              <a:t>4</a:t>
            </a:fld>
            <a:endParaRPr lang="en-US"/>
          </a:p>
        </p:txBody>
      </p:sp>
    </p:spTree>
    <p:extLst>
      <p:ext uri="{BB962C8B-B14F-4D97-AF65-F5344CB8AC3E}">
        <p14:creationId xmlns:p14="http://schemas.microsoft.com/office/powerpoint/2010/main" val="343338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867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163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In 2016, household food insecurity was almost twice as prevalent among children in households headed by non-Hispanic black (26 percent) or Hispanic adults (24 percent) than in those headed by non-Hispanic white adults (13 percent) </a:t>
            </a:r>
          </a:p>
          <a:p>
            <a:r>
              <a:rPr lang="en-US" dirty="0" smtClean="0"/>
              <a:t>The proportion of households in which children had “very low food security” was roughly three to four times as high in non-Hispanic black or Hispanic households as in non-Hispanic white households</a:t>
            </a:r>
          </a:p>
          <a:p>
            <a:endParaRPr lang="en-US" dirty="0"/>
          </a:p>
        </p:txBody>
      </p:sp>
    </p:spTree>
    <p:extLst>
      <p:ext uri="{BB962C8B-B14F-4D97-AF65-F5344CB8AC3E}">
        <p14:creationId xmlns:p14="http://schemas.microsoft.com/office/powerpoint/2010/main" val="111060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744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159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51998-86CF-4BB8-9D78-BB767E48B4D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3D52-BA2C-4ECF-A5AA-7B501404A405}" type="slidenum">
              <a:rPr lang="en-US" smtClean="0"/>
              <a:t>‹#›</a:t>
            </a:fld>
            <a:endParaRPr lang="en-US"/>
          </a:p>
        </p:txBody>
      </p:sp>
    </p:spTree>
    <p:extLst>
      <p:ext uri="{BB962C8B-B14F-4D97-AF65-F5344CB8AC3E}">
        <p14:creationId xmlns:p14="http://schemas.microsoft.com/office/powerpoint/2010/main" val="34391901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51998-86CF-4BB8-9D78-BB767E48B4D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3D52-BA2C-4ECF-A5AA-7B501404A405}" type="slidenum">
              <a:rPr lang="en-US" smtClean="0"/>
              <a:t>‹#›</a:t>
            </a:fld>
            <a:endParaRPr lang="en-US"/>
          </a:p>
        </p:txBody>
      </p:sp>
    </p:spTree>
    <p:extLst>
      <p:ext uri="{BB962C8B-B14F-4D97-AF65-F5344CB8AC3E}">
        <p14:creationId xmlns:p14="http://schemas.microsoft.com/office/powerpoint/2010/main" val="12789222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51998-86CF-4BB8-9D78-BB767E48B4D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3D52-BA2C-4ECF-A5AA-7B501404A405}" type="slidenum">
              <a:rPr lang="en-US" smtClean="0"/>
              <a:t>‹#›</a:t>
            </a:fld>
            <a:endParaRPr lang="en-US"/>
          </a:p>
        </p:txBody>
      </p:sp>
    </p:spTree>
    <p:extLst>
      <p:ext uri="{BB962C8B-B14F-4D97-AF65-F5344CB8AC3E}">
        <p14:creationId xmlns:p14="http://schemas.microsoft.com/office/powerpoint/2010/main" val="1409659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2000" cy="1588770"/>
          </a:xfrm>
          <a:prstGeom prst="rect">
            <a:avLst/>
          </a:prstGeom>
          <a:solidFill>
            <a:srgbClr val="4D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2123" b="22123"/>
          <a:stretch/>
        </p:blipFill>
        <p:spPr>
          <a:xfrm>
            <a:off x="10566400" y="5275852"/>
            <a:ext cx="1625600" cy="1582151"/>
          </a:xfrm>
          <a:prstGeom prst="rect">
            <a:avLst/>
          </a:prstGeom>
        </p:spPr>
      </p:pic>
      <p:sp>
        <p:nvSpPr>
          <p:cNvPr id="2" name="Title 1"/>
          <p:cNvSpPr>
            <a:spLocks noGrp="1"/>
          </p:cNvSpPr>
          <p:nvPr>
            <p:ph type="title"/>
          </p:nvPr>
        </p:nvSpPr>
        <p:spPr/>
        <p:txBody>
          <a:bodyPr/>
          <a:lstStyle>
            <a:lvl1pPr>
              <a:defRPr b="1">
                <a:solidFill>
                  <a:schemeClr val="bg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51998-86CF-4BB8-9D78-BB767E48B4D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3D52-BA2C-4ECF-A5AA-7B501404A405}" type="slidenum">
              <a:rPr lang="en-US" smtClean="0"/>
              <a:t>‹#›</a:t>
            </a:fld>
            <a:endParaRPr lang="en-US"/>
          </a:p>
        </p:txBody>
      </p:sp>
    </p:spTree>
    <p:extLst>
      <p:ext uri="{BB962C8B-B14F-4D97-AF65-F5344CB8AC3E}">
        <p14:creationId xmlns:p14="http://schemas.microsoft.com/office/powerpoint/2010/main" val="1048572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51998-86CF-4BB8-9D78-BB767E48B4D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3D52-BA2C-4ECF-A5AA-7B501404A405}" type="slidenum">
              <a:rPr lang="en-US" smtClean="0"/>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2123" b="22123"/>
          <a:stretch/>
        </p:blipFill>
        <p:spPr>
          <a:xfrm>
            <a:off x="10566400" y="5275852"/>
            <a:ext cx="1625600" cy="1582151"/>
          </a:xfrm>
          <a:prstGeom prst="rect">
            <a:avLst/>
          </a:prstGeom>
        </p:spPr>
      </p:pic>
    </p:spTree>
    <p:extLst>
      <p:ext uri="{BB962C8B-B14F-4D97-AF65-F5344CB8AC3E}">
        <p14:creationId xmlns:p14="http://schemas.microsoft.com/office/powerpoint/2010/main" val="3365260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a:off x="0" y="0"/>
            <a:ext cx="12192000" cy="1588770"/>
          </a:xfrm>
          <a:prstGeom prst="rect">
            <a:avLst/>
          </a:prstGeom>
          <a:solidFill>
            <a:srgbClr val="4D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C51998-86CF-4BB8-9D78-BB767E48B4DC}"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13D52-BA2C-4ECF-A5AA-7B501404A405}" type="slidenum">
              <a:rPr lang="en-US" smtClean="0"/>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2123" b="22123"/>
          <a:stretch/>
        </p:blipFill>
        <p:spPr>
          <a:xfrm>
            <a:off x="10566400" y="5275852"/>
            <a:ext cx="1625600" cy="1582151"/>
          </a:xfrm>
          <a:prstGeom prst="rect">
            <a:avLst/>
          </a:prstGeom>
        </p:spPr>
      </p:pic>
    </p:spTree>
    <p:extLst>
      <p:ext uri="{BB962C8B-B14F-4D97-AF65-F5344CB8AC3E}">
        <p14:creationId xmlns:p14="http://schemas.microsoft.com/office/powerpoint/2010/main" val="1683701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userDrawn="1"/>
        </p:nvSpPr>
        <p:spPr>
          <a:xfrm>
            <a:off x="0" y="0"/>
            <a:ext cx="12192000" cy="1588770"/>
          </a:xfrm>
          <a:prstGeom prst="rect">
            <a:avLst/>
          </a:prstGeom>
          <a:solidFill>
            <a:srgbClr val="4D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title"/>
          </p:nvPr>
        </p:nvSpPr>
        <p:spPr>
          <a:xfrm>
            <a:off x="839788" y="365129"/>
            <a:ext cx="10515600" cy="1325563"/>
          </a:xfrm>
        </p:spPr>
        <p:txBody>
          <a:bodyPr/>
          <a:lstStyle>
            <a:lvl1pPr>
              <a:defRPr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C51998-86CF-4BB8-9D78-BB767E48B4DC}"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13D52-BA2C-4ECF-A5AA-7B501404A405}" type="slidenum">
              <a:rPr lang="en-US" smtClean="0"/>
              <a:t>‹#›</a:t>
            </a:fld>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2123" b="22123"/>
          <a:stretch/>
        </p:blipFill>
        <p:spPr>
          <a:xfrm>
            <a:off x="10566400" y="5275852"/>
            <a:ext cx="1625600" cy="1582151"/>
          </a:xfrm>
          <a:prstGeom prst="rect">
            <a:avLst/>
          </a:prstGeom>
        </p:spPr>
      </p:pic>
    </p:spTree>
    <p:extLst>
      <p:ext uri="{BB962C8B-B14F-4D97-AF65-F5344CB8AC3E}">
        <p14:creationId xmlns:p14="http://schemas.microsoft.com/office/powerpoint/2010/main" val="33411358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0"/>
            <a:ext cx="12192000" cy="1588770"/>
          </a:xfrm>
          <a:prstGeom prst="rect">
            <a:avLst/>
          </a:prstGeom>
          <a:solidFill>
            <a:srgbClr val="4D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6C51998-86CF-4BB8-9D78-BB767E48B4DC}"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13D52-BA2C-4ECF-A5AA-7B501404A405}"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22123" b="22123"/>
          <a:stretch/>
        </p:blipFill>
        <p:spPr>
          <a:xfrm>
            <a:off x="10566400" y="5275852"/>
            <a:ext cx="1625600" cy="1582151"/>
          </a:xfrm>
          <a:prstGeom prst="rect">
            <a:avLst/>
          </a:prstGeom>
        </p:spPr>
      </p:pic>
    </p:spTree>
    <p:extLst>
      <p:ext uri="{BB962C8B-B14F-4D97-AF65-F5344CB8AC3E}">
        <p14:creationId xmlns:p14="http://schemas.microsoft.com/office/powerpoint/2010/main" val="25828796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51998-86CF-4BB8-9D78-BB767E48B4DC}"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13D52-BA2C-4ECF-A5AA-7B501404A405}"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2123" b="22123"/>
          <a:stretch/>
        </p:blipFill>
        <p:spPr>
          <a:xfrm>
            <a:off x="10566400" y="5275852"/>
            <a:ext cx="1625600" cy="1582151"/>
          </a:xfrm>
          <a:prstGeom prst="rect">
            <a:avLst/>
          </a:prstGeom>
        </p:spPr>
      </p:pic>
    </p:spTree>
    <p:extLst>
      <p:ext uri="{BB962C8B-B14F-4D97-AF65-F5344CB8AC3E}">
        <p14:creationId xmlns:p14="http://schemas.microsoft.com/office/powerpoint/2010/main" val="34025837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51998-86CF-4BB8-9D78-BB767E48B4DC}"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13D52-BA2C-4ECF-A5AA-7B501404A405}" type="slidenum">
              <a:rPr lang="en-US" smtClean="0"/>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2123" b="22123"/>
          <a:stretch/>
        </p:blipFill>
        <p:spPr>
          <a:xfrm>
            <a:off x="10566400" y="5275852"/>
            <a:ext cx="1625600" cy="1582151"/>
          </a:xfrm>
          <a:prstGeom prst="rect">
            <a:avLst/>
          </a:prstGeom>
        </p:spPr>
      </p:pic>
    </p:spTree>
    <p:extLst>
      <p:ext uri="{BB962C8B-B14F-4D97-AF65-F5344CB8AC3E}">
        <p14:creationId xmlns:p14="http://schemas.microsoft.com/office/powerpoint/2010/main" val="24957628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51998-86CF-4BB8-9D78-BB767E48B4DC}"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13D52-BA2C-4ECF-A5AA-7B501404A405}" type="slidenum">
              <a:rPr lang="en-US" smtClean="0"/>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2123" b="22123"/>
          <a:stretch/>
        </p:blipFill>
        <p:spPr>
          <a:xfrm>
            <a:off x="10566400" y="5275852"/>
            <a:ext cx="1625600" cy="1582151"/>
          </a:xfrm>
          <a:prstGeom prst="rect">
            <a:avLst/>
          </a:prstGeom>
        </p:spPr>
      </p:pic>
    </p:spTree>
    <p:extLst>
      <p:ext uri="{BB962C8B-B14F-4D97-AF65-F5344CB8AC3E}">
        <p14:creationId xmlns:p14="http://schemas.microsoft.com/office/powerpoint/2010/main" val="3080453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51998-86CF-4BB8-9D78-BB767E48B4DC}" type="datetimeFigureOut">
              <a:rPr lang="en-US" smtClean="0"/>
              <a:t>9/18/2019</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13D52-BA2C-4ECF-A5AA-7B501404A405}" type="slidenum">
              <a:rPr lang="en-US" smtClean="0"/>
              <a:t>‹#›</a:t>
            </a:fld>
            <a:endParaRPr lang="en-US"/>
          </a:p>
        </p:txBody>
      </p:sp>
    </p:spTree>
    <p:extLst>
      <p:ext uri="{BB962C8B-B14F-4D97-AF65-F5344CB8AC3E}">
        <p14:creationId xmlns:p14="http://schemas.microsoft.com/office/powerpoint/2010/main" val="1987118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jcorlett@communitysolutions.com"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07317"/>
            <a:ext cx="12192000" cy="4250689"/>
          </a:xfrm>
          <a:prstGeom prst="rect">
            <a:avLst/>
          </a:prstGeom>
          <a:solidFill>
            <a:srgbClr val="4D7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259080" y="2826327"/>
            <a:ext cx="11658600" cy="1740919"/>
          </a:xfrm>
        </p:spPr>
        <p:txBody>
          <a:bodyPr anchor="ctr">
            <a:normAutofit/>
          </a:bodyPr>
          <a:lstStyle/>
          <a:p>
            <a:r>
              <a:rPr lang="en-US" sz="4800" b="1" dirty="0" smtClean="0">
                <a:solidFill>
                  <a:schemeClr val="bg1"/>
                </a:solidFill>
                <a:latin typeface="+mn-lt"/>
              </a:rPr>
              <a:t>2019 Child Hunger Summit:</a:t>
            </a:r>
            <a:br>
              <a:rPr lang="en-US" sz="4800" b="1" dirty="0" smtClean="0">
                <a:solidFill>
                  <a:schemeClr val="bg1"/>
                </a:solidFill>
                <a:latin typeface="+mn-lt"/>
              </a:rPr>
            </a:br>
            <a:r>
              <a:rPr lang="en-US" sz="4800" b="1" dirty="0" smtClean="0">
                <a:solidFill>
                  <a:schemeClr val="bg1"/>
                </a:solidFill>
              </a:rPr>
              <a:t>Opportunities and Threats</a:t>
            </a:r>
            <a:endParaRPr lang="en-US" b="1" dirty="0">
              <a:solidFill>
                <a:schemeClr val="bg1"/>
              </a:solidFill>
              <a:latin typeface="+mn-lt"/>
            </a:endParaRPr>
          </a:p>
        </p:txBody>
      </p:sp>
      <p:sp>
        <p:nvSpPr>
          <p:cNvPr id="5" name="Subtitle 4"/>
          <p:cNvSpPr>
            <a:spLocks noGrp="1"/>
          </p:cNvSpPr>
          <p:nvPr>
            <p:ph type="subTitle" idx="1"/>
          </p:nvPr>
        </p:nvSpPr>
        <p:spPr>
          <a:xfrm>
            <a:off x="1524000" y="5029200"/>
            <a:ext cx="9144000" cy="1285886"/>
          </a:xfrm>
        </p:spPr>
        <p:txBody>
          <a:bodyPr>
            <a:noAutofit/>
          </a:bodyPr>
          <a:lstStyle/>
          <a:p>
            <a:r>
              <a:rPr lang="en-US" sz="2000" dirty="0" smtClean="0">
                <a:solidFill>
                  <a:schemeClr val="bg1"/>
                </a:solidFill>
              </a:rPr>
              <a:t>September 19, 2019</a:t>
            </a:r>
            <a:endParaRPr lang="en-US" sz="2000" dirty="0">
              <a:solidFill>
                <a:schemeClr val="bg1"/>
              </a:solidFill>
            </a:endParaRPr>
          </a:p>
          <a:p>
            <a:r>
              <a:rPr lang="en-US" sz="2000" dirty="0" smtClean="0">
                <a:solidFill>
                  <a:schemeClr val="bg1"/>
                </a:solidFill>
              </a:rPr>
              <a:t>John R. Corlett, President</a:t>
            </a:r>
            <a:endParaRPr lang="en-US" sz="2000" dirty="0">
              <a:solidFill>
                <a:schemeClr val="bg1"/>
              </a:solidFill>
            </a:endParaRPr>
          </a:p>
          <a:p>
            <a:r>
              <a:rPr lang="en-US" sz="2000" dirty="0" smtClean="0">
                <a:solidFill>
                  <a:schemeClr val="bg1"/>
                </a:solidFill>
              </a:rPr>
              <a:t>The Center for Community Solutions</a:t>
            </a:r>
            <a:endParaRPr lang="en-US" sz="20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8" y="470219"/>
            <a:ext cx="6661415" cy="1951344"/>
          </a:xfrm>
          <a:prstGeom prst="rect">
            <a:avLst/>
          </a:prstGeom>
        </p:spPr>
      </p:pic>
    </p:spTree>
    <p:extLst>
      <p:ext uri="{BB962C8B-B14F-4D97-AF65-F5344CB8AC3E}">
        <p14:creationId xmlns:p14="http://schemas.microsoft.com/office/powerpoint/2010/main" val="3867239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158300"/>
            <a:ext cx="11582400" cy="1325563"/>
          </a:xfrm>
        </p:spPr>
        <p:txBody>
          <a:bodyPr>
            <a:normAutofit fontScale="90000"/>
          </a:bodyPr>
          <a:lstStyle/>
          <a:p>
            <a:r>
              <a:rPr lang="en-US" dirty="0" smtClean="0"/>
              <a:t>Childhood Food Insecurity in Erie, Huron and Lorain Counties is Higher than Ohio and National Average</a:t>
            </a:r>
            <a:endParaRPr lang="en-US" dirty="0"/>
          </a:p>
        </p:txBody>
      </p:sp>
      <p:sp>
        <p:nvSpPr>
          <p:cNvPr id="4" name="Content Placeholder 3"/>
          <p:cNvSpPr>
            <a:spLocks noGrp="1"/>
          </p:cNvSpPr>
          <p:nvPr>
            <p:ph sz="half" idx="2"/>
          </p:nvPr>
        </p:nvSpPr>
        <p:spPr>
          <a:xfrm>
            <a:off x="6172200" y="1825624"/>
            <a:ext cx="5181600" cy="4853955"/>
          </a:xfrm>
        </p:spPr>
        <p:txBody>
          <a:bodyPr/>
          <a:lstStyle/>
          <a:p>
            <a:pPr marL="0" indent="0">
              <a:buNone/>
            </a:pPr>
            <a:r>
              <a:rPr lang="en-US" dirty="0" smtClean="0">
                <a:solidFill>
                  <a:schemeClr val="tx1">
                    <a:lumMod val="50000"/>
                  </a:schemeClr>
                </a:solidFill>
              </a:rPr>
              <a:t>Erie County 20.4%</a:t>
            </a:r>
          </a:p>
          <a:p>
            <a:pPr marL="0" indent="0">
              <a:buNone/>
            </a:pPr>
            <a:r>
              <a:rPr lang="en-US" dirty="0" smtClean="0">
                <a:solidFill>
                  <a:schemeClr val="tx1">
                    <a:lumMod val="50000"/>
                  </a:schemeClr>
                </a:solidFill>
              </a:rPr>
              <a:t>Huron County 21.6%</a:t>
            </a:r>
          </a:p>
          <a:p>
            <a:pPr marL="0" indent="0">
              <a:buNone/>
            </a:pPr>
            <a:r>
              <a:rPr lang="en-US" dirty="0" smtClean="0">
                <a:solidFill>
                  <a:schemeClr val="tx1">
                    <a:lumMod val="50000"/>
                  </a:schemeClr>
                </a:solidFill>
              </a:rPr>
              <a:t>Lorain County 20.3%</a:t>
            </a:r>
          </a:p>
          <a:p>
            <a:pPr marL="0" indent="0">
              <a:buNone/>
            </a:pPr>
            <a:r>
              <a:rPr lang="en-US" dirty="0" smtClean="0">
                <a:solidFill>
                  <a:schemeClr val="tx1">
                    <a:lumMod val="50000"/>
                  </a:schemeClr>
                </a:solidFill>
              </a:rPr>
              <a:t>State of Ohio 19.6%</a:t>
            </a:r>
          </a:p>
          <a:p>
            <a:pPr marL="0" indent="0">
              <a:buNone/>
            </a:pPr>
            <a:r>
              <a:rPr lang="en-US" dirty="0" smtClean="0">
                <a:solidFill>
                  <a:srgbClr val="000000"/>
                </a:solidFill>
              </a:rPr>
              <a:t>Food insecurity rates in Ohio have been declining since 2015. Half of all food insecure Ohioans live in households that do not qualify for SNAP.</a:t>
            </a:r>
          </a:p>
          <a:p>
            <a:pPr marL="0" indent="0">
              <a:buNone/>
            </a:pPr>
            <a:r>
              <a:rPr lang="en-US" sz="1600" dirty="0" smtClean="0">
                <a:solidFill>
                  <a:srgbClr val="000000"/>
                </a:solidFill>
              </a:rPr>
              <a:t>Source: Food Insecurity in the United States, Feeding America, 2017</a:t>
            </a:r>
            <a:endParaRPr lang="en-US" sz="1600" dirty="0">
              <a:solidFill>
                <a:srgbClr val="000000"/>
              </a:solidFill>
            </a:endParaRP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94657" y="1825624"/>
            <a:ext cx="5355470" cy="3504659"/>
          </a:xfrm>
        </p:spPr>
      </p:pic>
    </p:spTree>
    <p:extLst>
      <p:ext uri="{BB962C8B-B14F-4D97-AF65-F5344CB8AC3E}">
        <p14:creationId xmlns:p14="http://schemas.microsoft.com/office/powerpoint/2010/main" val="2866168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strategies for addressing childhood food insecurity</a:t>
            </a:r>
          </a:p>
        </p:txBody>
      </p:sp>
      <p:sp>
        <p:nvSpPr>
          <p:cNvPr id="3" name="Content Placeholder 2"/>
          <p:cNvSpPr>
            <a:spLocks noGrp="1"/>
          </p:cNvSpPr>
          <p:nvPr>
            <p:ph sz="half" idx="1"/>
          </p:nvPr>
        </p:nvSpPr>
        <p:spPr>
          <a:xfrm>
            <a:off x="838200" y="1825625"/>
            <a:ext cx="5071946" cy="4140277"/>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ctr">
              <a:buNone/>
            </a:pPr>
            <a:r>
              <a:rPr lang="en-US" b="1" dirty="0" smtClean="0">
                <a:solidFill>
                  <a:schemeClr val="tx1">
                    <a:lumMod val="50000"/>
                  </a:schemeClr>
                </a:solidFill>
              </a:rPr>
              <a:t>Direct Programs</a:t>
            </a:r>
          </a:p>
          <a:p>
            <a:r>
              <a:rPr lang="en-US" sz="3000" dirty="0">
                <a:solidFill>
                  <a:schemeClr val="tx1">
                    <a:lumMod val="50000"/>
                  </a:schemeClr>
                </a:solidFill>
              </a:rPr>
              <a:t>Supplemental Nutrition Assistance Program (SNAP). </a:t>
            </a:r>
          </a:p>
          <a:p>
            <a:r>
              <a:rPr lang="en-US" sz="3000" dirty="0">
                <a:solidFill>
                  <a:schemeClr val="tx1">
                    <a:lumMod val="50000"/>
                  </a:schemeClr>
                </a:solidFill>
              </a:rPr>
              <a:t>Women, Infants and Children (WIC) program. </a:t>
            </a:r>
          </a:p>
          <a:p>
            <a:r>
              <a:rPr lang="en-US" sz="3000" dirty="0">
                <a:solidFill>
                  <a:schemeClr val="tx1">
                    <a:lumMod val="50000"/>
                  </a:schemeClr>
                </a:solidFill>
              </a:rPr>
              <a:t>Child and Adult Care Food Program – CACFP; </a:t>
            </a:r>
          </a:p>
          <a:p>
            <a:r>
              <a:rPr lang="en-US" sz="3000" dirty="0">
                <a:solidFill>
                  <a:schemeClr val="tx1">
                    <a:lumMod val="50000"/>
                  </a:schemeClr>
                </a:solidFill>
              </a:rPr>
              <a:t>Summer Food Service Program –SFSP; </a:t>
            </a:r>
          </a:p>
          <a:p>
            <a:r>
              <a:rPr lang="en-US" sz="3000" dirty="0">
                <a:solidFill>
                  <a:schemeClr val="tx1">
                    <a:lumMod val="50000"/>
                  </a:schemeClr>
                </a:solidFill>
              </a:rPr>
              <a:t>National School Lunch </a:t>
            </a:r>
            <a:r>
              <a:rPr lang="en-US" sz="3000" dirty="0" smtClean="0">
                <a:solidFill>
                  <a:schemeClr val="tx1">
                    <a:lumMod val="50000"/>
                  </a:schemeClr>
                </a:solidFill>
              </a:rPr>
              <a:t>Program</a:t>
            </a:r>
            <a:endParaRPr lang="en-US" dirty="0"/>
          </a:p>
        </p:txBody>
      </p:sp>
      <p:sp>
        <p:nvSpPr>
          <p:cNvPr id="4" name="Content Placeholder 3"/>
          <p:cNvSpPr>
            <a:spLocks noGrp="1"/>
          </p:cNvSpPr>
          <p:nvPr>
            <p:ph sz="half" idx="2"/>
          </p:nvPr>
        </p:nvSpPr>
        <p:spPr>
          <a:xfrm>
            <a:off x="6096000" y="1825625"/>
            <a:ext cx="4956717" cy="4140277"/>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ctr">
              <a:buNone/>
            </a:pPr>
            <a:r>
              <a:rPr lang="en-US" b="1" dirty="0" smtClean="0">
                <a:solidFill>
                  <a:schemeClr val="tx1">
                    <a:lumMod val="50000"/>
                  </a:schemeClr>
                </a:solidFill>
              </a:rPr>
              <a:t>Indirect Programs</a:t>
            </a:r>
          </a:p>
          <a:p>
            <a:r>
              <a:rPr lang="en-US" sz="3000" dirty="0">
                <a:solidFill>
                  <a:schemeClr val="tx1">
                    <a:lumMod val="50000"/>
                  </a:schemeClr>
                </a:solidFill>
              </a:rPr>
              <a:t>Childcare </a:t>
            </a:r>
            <a:r>
              <a:rPr lang="en-US" sz="3000" dirty="0" smtClean="0">
                <a:solidFill>
                  <a:schemeClr val="tx1">
                    <a:lumMod val="50000"/>
                  </a:schemeClr>
                </a:solidFill>
              </a:rPr>
              <a:t>Subsidies</a:t>
            </a:r>
          </a:p>
          <a:p>
            <a:r>
              <a:rPr lang="en-US" sz="3000" dirty="0" smtClean="0">
                <a:solidFill>
                  <a:schemeClr val="tx1">
                    <a:lumMod val="50000"/>
                  </a:schemeClr>
                </a:solidFill>
              </a:rPr>
              <a:t>Medicaid and Children’s Health Insurance Program</a:t>
            </a:r>
            <a:endParaRPr lang="en-US" sz="3000" dirty="0">
              <a:solidFill>
                <a:schemeClr val="tx1">
                  <a:lumMod val="50000"/>
                </a:schemeClr>
              </a:solidFill>
            </a:endParaRPr>
          </a:p>
          <a:p>
            <a:r>
              <a:rPr lang="en-US" sz="3000" dirty="0" smtClean="0">
                <a:solidFill>
                  <a:schemeClr val="tx1">
                    <a:lumMod val="50000"/>
                  </a:schemeClr>
                </a:solidFill>
              </a:rPr>
              <a:t>Temporary Assistance for Needy Families (TANF)</a:t>
            </a:r>
            <a:endParaRPr lang="en-US" sz="3000" dirty="0">
              <a:solidFill>
                <a:schemeClr val="tx1">
                  <a:lumMod val="50000"/>
                </a:schemeClr>
              </a:solidFill>
            </a:endParaRPr>
          </a:p>
          <a:p>
            <a:r>
              <a:rPr lang="en-US" sz="3000" dirty="0" smtClean="0">
                <a:solidFill>
                  <a:schemeClr val="tx1">
                    <a:lumMod val="50000"/>
                  </a:schemeClr>
                </a:solidFill>
              </a:rPr>
              <a:t>Earned Income Tax Credit (both federal and state)</a:t>
            </a:r>
          </a:p>
          <a:p>
            <a:r>
              <a:rPr lang="en-US" sz="3000" dirty="0" smtClean="0">
                <a:solidFill>
                  <a:schemeClr val="tx1">
                    <a:lumMod val="50000"/>
                  </a:schemeClr>
                </a:solidFill>
              </a:rPr>
              <a:t>Child Care Tax Credit </a:t>
            </a:r>
            <a:endParaRPr lang="en-US" sz="3000" dirty="0">
              <a:solidFill>
                <a:schemeClr val="tx1">
                  <a:lumMod val="50000"/>
                </a:schemeClr>
              </a:solidFill>
            </a:endParaRPr>
          </a:p>
          <a:p>
            <a:endParaRPr lang="en-US" dirty="0"/>
          </a:p>
        </p:txBody>
      </p:sp>
    </p:spTree>
    <p:extLst>
      <p:ext uri="{BB962C8B-B14F-4D97-AF65-F5344CB8AC3E}">
        <p14:creationId xmlns:p14="http://schemas.microsoft.com/office/powerpoint/2010/main" val="321877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dirty="0" smtClean="0"/>
              <a:t>Supplemental Nutrition Assistance Program</a:t>
            </a:r>
            <a:endParaRPr lang="en-US" dirty="0">
              <a:latin typeface="+mn-lt"/>
            </a:endParaRPr>
          </a:p>
        </p:txBody>
      </p:sp>
      <p:sp>
        <p:nvSpPr>
          <p:cNvPr id="3" name="Content Placeholder 2"/>
          <p:cNvSpPr>
            <a:spLocks noGrp="1"/>
          </p:cNvSpPr>
          <p:nvPr>
            <p:ph idx="1"/>
          </p:nvPr>
        </p:nvSpPr>
        <p:spPr>
          <a:xfrm>
            <a:off x="5577469" y="1708701"/>
            <a:ext cx="5885985" cy="4926275"/>
          </a:xfrm>
        </p:spPr>
        <p:txBody>
          <a:bodyPr>
            <a:normAutofit fontScale="92500" lnSpcReduction="20000"/>
          </a:bodyPr>
          <a:lstStyle/>
          <a:p>
            <a:pPr marL="0" indent="0">
              <a:buNone/>
            </a:pPr>
            <a:r>
              <a:rPr lang="en-US" sz="3200" dirty="0">
                <a:solidFill>
                  <a:schemeClr val="tx1">
                    <a:lumMod val="50000"/>
                  </a:schemeClr>
                </a:solidFill>
              </a:rPr>
              <a:t>SNAP provides electronic voucher payments </a:t>
            </a:r>
            <a:r>
              <a:rPr lang="en-US" sz="3200" dirty="0" smtClean="0">
                <a:solidFill>
                  <a:schemeClr val="tx1">
                    <a:lumMod val="50000"/>
                  </a:schemeClr>
                </a:solidFill>
              </a:rPr>
              <a:t>that can </a:t>
            </a:r>
            <a:r>
              <a:rPr lang="en-US" sz="3200" dirty="0">
                <a:solidFill>
                  <a:schemeClr val="tx1">
                    <a:lumMod val="50000"/>
                  </a:schemeClr>
                </a:solidFill>
              </a:rPr>
              <a:t>be used at authorized </a:t>
            </a:r>
            <a:r>
              <a:rPr lang="en-US" sz="3200" dirty="0" smtClean="0">
                <a:solidFill>
                  <a:schemeClr val="tx1">
                    <a:lumMod val="50000"/>
                  </a:schemeClr>
                </a:solidFill>
              </a:rPr>
              <a:t>stores </a:t>
            </a:r>
            <a:r>
              <a:rPr lang="en-US" sz="3200" dirty="0">
                <a:solidFill>
                  <a:schemeClr val="tx1">
                    <a:lumMod val="50000"/>
                  </a:schemeClr>
                </a:solidFill>
              </a:rPr>
              <a:t>to </a:t>
            </a:r>
            <a:r>
              <a:rPr lang="en-US" sz="3200" dirty="0" smtClean="0">
                <a:solidFill>
                  <a:schemeClr val="tx1">
                    <a:lumMod val="50000"/>
                  </a:schemeClr>
                </a:solidFill>
              </a:rPr>
              <a:t>purchase food </a:t>
            </a:r>
            <a:r>
              <a:rPr lang="en-US" sz="3200" dirty="0">
                <a:solidFill>
                  <a:schemeClr val="tx1">
                    <a:lumMod val="50000"/>
                  </a:schemeClr>
                </a:solidFill>
              </a:rPr>
              <a:t>intended to be taken home and prepared. </a:t>
            </a:r>
            <a:r>
              <a:rPr lang="en-US" sz="3200" dirty="0" smtClean="0">
                <a:solidFill>
                  <a:schemeClr val="tx1">
                    <a:lumMod val="50000"/>
                  </a:schemeClr>
                </a:solidFill>
              </a:rPr>
              <a:t>SNAP </a:t>
            </a:r>
            <a:r>
              <a:rPr lang="en-US" sz="3200" dirty="0">
                <a:solidFill>
                  <a:schemeClr val="tx1">
                    <a:lumMod val="50000"/>
                  </a:schemeClr>
                </a:solidFill>
              </a:rPr>
              <a:t>is a universal program </a:t>
            </a:r>
            <a:r>
              <a:rPr lang="en-US" sz="3200" dirty="0" smtClean="0">
                <a:solidFill>
                  <a:schemeClr val="tx1">
                    <a:lumMod val="50000"/>
                  </a:schemeClr>
                </a:solidFill>
              </a:rPr>
              <a:t>with no </a:t>
            </a:r>
            <a:r>
              <a:rPr lang="en-US" sz="3200" dirty="0">
                <a:solidFill>
                  <a:schemeClr val="tx1">
                    <a:lumMod val="50000"/>
                  </a:schemeClr>
                </a:solidFill>
              </a:rPr>
              <a:t>additional targeting besides income and asset </a:t>
            </a:r>
            <a:r>
              <a:rPr lang="en-US" sz="3200" dirty="0" smtClean="0">
                <a:solidFill>
                  <a:schemeClr val="tx1">
                    <a:lumMod val="50000"/>
                  </a:schemeClr>
                </a:solidFill>
              </a:rPr>
              <a:t>criteria. </a:t>
            </a:r>
            <a:r>
              <a:rPr lang="en-US" sz="3200" dirty="0">
                <a:solidFill>
                  <a:schemeClr val="tx1">
                    <a:lumMod val="50000"/>
                  </a:schemeClr>
                </a:solidFill>
              </a:rPr>
              <a:t>Legal </a:t>
            </a:r>
            <a:r>
              <a:rPr lang="en-US" sz="3200" dirty="0" smtClean="0">
                <a:solidFill>
                  <a:schemeClr val="tx1">
                    <a:lumMod val="50000"/>
                  </a:schemeClr>
                </a:solidFill>
              </a:rPr>
              <a:t>immigrants were </a:t>
            </a:r>
            <a:r>
              <a:rPr lang="en-US" sz="3200" dirty="0">
                <a:solidFill>
                  <a:schemeClr val="tx1">
                    <a:lumMod val="50000"/>
                  </a:schemeClr>
                </a:solidFill>
              </a:rPr>
              <a:t>barred from the program as part of the </a:t>
            </a:r>
            <a:r>
              <a:rPr lang="en-US" sz="3200" dirty="0" smtClean="0">
                <a:solidFill>
                  <a:schemeClr val="tx1">
                    <a:lumMod val="50000"/>
                  </a:schemeClr>
                </a:solidFill>
              </a:rPr>
              <a:t>Personal Responsibility </a:t>
            </a:r>
            <a:r>
              <a:rPr lang="en-US" sz="3200" dirty="0">
                <a:solidFill>
                  <a:schemeClr val="tx1">
                    <a:lumMod val="50000"/>
                  </a:schemeClr>
                </a:solidFill>
              </a:rPr>
              <a:t>and Work Opportunity Act of </a:t>
            </a:r>
            <a:r>
              <a:rPr lang="en-US" sz="3200" dirty="0" smtClean="0">
                <a:solidFill>
                  <a:schemeClr val="tx1">
                    <a:lumMod val="50000"/>
                  </a:schemeClr>
                </a:solidFill>
              </a:rPr>
              <a:t>1996(designed </a:t>
            </a:r>
            <a:r>
              <a:rPr lang="en-US" sz="3200" dirty="0">
                <a:solidFill>
                  <a:schemeClr val="tx1">
                    <a:lumMod val="50000"/>
                  </a:schemeClr>
                </a:solidFill>
              </a:rPr>
              <a:t>to reform welfare), but the 2002 farm </a:t>
            </a:r>
            <a:r>
              <a:rPr lang="en-US" sz="3200" dirty="0" smtClean="0">
                <a:solidFill>
                  <a:schemeClr val="tx1">
                    <a:lumMod val="50000"/>
                  </a:schemeClr>
                </a:solidFill>
              </a:rPr>
              <a:t>bill restored </a:t>
            </a:r>
            <a:r>
              <a:rPr lang="en-US" sz="3200" dirty="0">
                <a:solidFill>
                  <a:schemeClr val="tx1">
                    <a:lumMod val="50000"/>
                  </a:schemeClr>
                </a:solidFill>
              </a:rPr>
              <a:t>eligibility for all legal immigrants who </a:t>
            </a:r>
            <a:r>
              <a:rPr lang="en-US" sz="3200" dirty="0" smtClean="0">
                <a:solidFill>
                  <a:schemeClr val="tx1">
                    <a:lumMod val="50000"/>
                  </a:schemeClr>
                </a:solidFill>
              </a:rPr>
              <a:t>are children </a:t>
            </a:r>
            <a:r>
              <a:rPr lang="en-US" sz="3200" dirty="0">
                <a:solidFill>
                  <a:schemeClr val="tx1">
                    <a:lumMod val="50000"/>
                  </a:schemeClr>
                </a:solidFill>
              </a:rPr>
              <a:t>or </a:t>
            </a:r>
            <a:r>
              <a:rPr lang="en-US" sz="3200" dirty="0" smtClean="0">
                <a:solidFill>
                  <a:schemeClr val="tx1">
                    <a:lumMod val="50000"/>
                  </a:schemeClr>
                </a:solidFill>
              </a:rPr>
              <a:t>disabled.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690693"/>
            <a:ext cx="5225210" cy="3483474"/>
          </a:xfrm>
          <a:prstGeom prst="rect">
            <a:avLst/>
          </a:prstGeom>
        </p:spPr>
      </p:pic>
    </p:spTree>
    <p:extLst>
      <p:ext uri="{BB962C8B-B14F-4D97-AF65-F5344CB8AC3E}">
        <p14:creationId xmlns:p14="http://schemas.microsoft.com/office/powerpoint/2010/main" val="688594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dirty="0" smtClean="0"/>
              <a:t>SNAP and Children</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sz="3200" dirty="0" smtClean="0">
                <a:solidFill>
                  <a:schemeClr val="tx1">
                    <a:lumMod val="50000"/>
                  </a:schemeClr>
                </a:solidFill>
              </a:rPr>
              <a:t>One in 5 SNAP households included a young child (ages 0 – 4).</a:t>
            </a:r>
          </a:p>
          <a:p>
            <a:r>
              <a:rPr lang="en-US" sz="3200" dirty="0" smtClean="0">
                <a:solidFill>
                  <a:schemeClr val="tx1">
                    <a:lumMod val="50000"/>
                  </a:schemeClr>
                </a:solidFill>
              </a:rPr>
              <a:t>A third of money spent on SNAP benefits went to families with young children.</a:t>
            </a:r>
          </a:p>
          <a:p>
            <a:r>
              <a:rPr lang="en-US" sz="3200" dirty="0" smtClean="0">
                <a:solidFill>
                  <a:schemeClr val="tx1">
                    <a:lumMod val="50000"/>
                  </a:schemeClr>
                </a:solidFill>
              </a:rPr>
              <a:t>Median benefits for households with young children were $12.86 per day.</a:t>
            </a:r>
          </a:p>
          <a:p>
            <a:r>
              <a:rPr lang="en-US" sz="3200" dirty="0" smtClean="0">
                <a:solidFill>
                  <a:schemeClr val="tx1">
                    <a:lumMod val="50000"/>
                  </a:schemeClr>
                </a:solidFill>
              </a:rPr>
              <a:t>16% of all households with young children receiving SNAP benefits report no cash income.</a:t>
            </a:r>
          </a:p>
          <a:p>
            <a:pPr marL="0" indent="0">
              <a:buNone/>
            </a:pPr>
            <a:endParaRPr lang="en-US" dirty="0"/>
          </a:p>
          <a:p>
            <a:pPr marL="0" indent="0">
              <a:buNone/>
            </a:pPr>
            <a:r>
              <a:rPr lang="en-US" sz="2100" dirty="0" smtClean="0"/>
              <a:t>Source: Food Support Programs and Their Impact on Young Children, Health Affairs, Culture of Health, March, 2019 </a:t>
            </a:r>
          </a:p>
          <a:p>
            <a:endParaRPr lang="en-US" dirty="0" smtClean="0"/>
          </a:p>
        </p:txBody>
      </p:sp>
    </p:spTree>
    <p:extLst>
      <p:ext uri="{BB962C8B-B14F-4D97-AF65-F5344CB8AC3E}">
        <p14:creationId xmlns:p14="http://schemas.microsoft.com/office/powerpoint/2010/main" val="3981829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dirty="0" smtClean="0"/>
              <a:t>Benefits of SNAP</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smtClean="0">
                <a:solidFill>
                  <a:schemeClr val="tx1">
                    <a:lumMod val="50000"/>
                  </a:schemeClr>
                </a:solidFill>
              </a:rPr>
              <a:t>Maternal </a:t>
            </a:r>
            <a:r>
              <a:rPr lang="en-US" dirty="0">
                <a:solidFill>
                  <a:schemeClr val="tx1">
                    <a:lumMod val="50000"/>
                  </a:schemeClr>
                </a:solidFill>
              </a:rPr>
              <a:t>receipt of </a:t>
            </a:r>
            <a:r>
              <a:rPr lang="en-US" dirty="0" smtClean="0">
                <a:solidFill>
                  <a:schemeClr val="tx1">
                    <a:lumMod val="50000"/>
                  </a:schemeClr>
                </a:solidFill>
              </a:rPr>
              <a:t>SNAP during </a:t>
            </a:r>
            <a:r>
              <a:rPr lang="en-US" dirty="0">
                <a:solidFill>
                  <a:schemeClr val="tx1">
                    <a:lumMod val="50000"/>
                  </a:schemeClr>
                </a:solidFill>
              </a:rPr>
              <a:t>pregnancy reduces the incidence of low birth-weight by between 5 and 23 </a:t>
            </a:r>
            <a:r>
              <a:rPr lang="en-US" dirty="0" smtClean="0">
                <a:solidFill>
                  <a:schemeClr val="tx1">
                    <a:lumMod val="50000"/>
                  </a:schemeClr>
                </a:solidFill>
              </a:rPr>
              <a:t>percent. </a:t>
            </a:r>
          </a:p>
          <a:p>
            <a:r>
              <a:rPr lang="en-US" dirty="0" smtClean="0">
                <a:solidFill>
                  <a:schemeClr val="tx1">
                    <a:lumMod val="50000"/>
                  </a:schemeClr>
                </a:solidFill>
              </a:rPr>
              <a:t>Among </a:t>
            </a:r>
            <a:r>
              <a:rPr lang="en-US" dirty="0">
                <a:solidFill>
                  <a:schemeClr val="tx1">
                    <a:lumMod val="50000"/>
                  </a:schemeClr>
                </a:solidFill>
              </a:rPr>
              <a:t>adults who grew up in disadvantaged households, access to </a:t>
            </a:r>
            <a:r>
              <a:rPr lang="en-US" dirty="0" smtClean="0">
                <a:solidFill>
                  <a:schemeClr val="tx1">
                    <a:lumMod val="50000"/>
                  </a:schemeClr>
                </a:solidFill>
              </a:rPr>
              <a:t>SNAP in </a:t>
            </a:r>
            <a:r>
              <a:rPr lang="en-US" dirty="0">
                <a:solidFill>
                  <a:schemeClr val="tx1">
                    <a:lumMod val="50000"/>
                  </a:schemeClr>
                </a:solidFill>
              </a:rPr>
              <a:t>utero and early childhood led </a:t>
            </a:r>
            <a:r>
              <a:rPr lang="en-US" dirty="0" smtClean="0">
                <a:solidFill>
                  <a:schemeClr val="tx1">
                    <a:lumMod val="50000"/>
                  </a:schemeClr>
                </a:solidFill>
              </a:rPr>
              <a:t>to</a:t>
            </a:r>
            <a:r>
              <a:rPr lang="en-US" dirty="0">
                <a:solidFill>
                  <a:schemeClr val="tx1">
                    <a:lumMod val="50000"/>
                  </a:schemeClr>
                </a:solidFill>
              </a:rPr>
              <a:t> </a:t>
            </a:r>
            <a:r>
              <a:rPr lang="en-US" dirty="0" smtClean="0">
                <a:solidFill>
                  <a:schemeClr val="tx1">
                    <a:lumMod val="50000"/>
                  </a:schemeClr>
                </a:solidFill>
              </a:rPr>
              <a:t>a </a:t>
            </a:r>
            <a:r>
              <a:rPr lang="en-US" dirty="0">
                <a:solidFill>
                  <a:schemeClr val="tx1">
                    <a:lumMod val="50000"/>
                  </a:schemeClr>
                </a:solidFill>
              </a:rPr>
              <a:t>16 percentage point decline in the likelihood of being obese as an adult </a:t>
            </a:r>
          </a:p>
          <a:p>
            <a:r>
              <a:rPr lang="en-US" dirty="0" smtClean="0">
                <a:solidFill>
                  <a:schemeClr val="tx1">
                    <a:lumMod val="50000"/>
                  </a:schemeClr>
                </a:solidFill>
              </a:rPr>
              <a:t>An </a:t>
            </a:r>
            <a:r>
              <a:rPr lang="en-US" dirty="0">
                <a:solidFill>
                  <a:schemeClr val="tx1">
                    <a:lumMod val="50000"/>
                  </a:schemeClr>
                </a:solidFill>
              </a:rPr>
              <a:t>18 percentage point increase in the likelihood of completing high school. </a:t>
            </a:r>
            <a:endParaRPr lang="en-US" dirty="0" smtClean="0">
              <a:solidFill>
                <a:schemeClr val="tx1">
                  <a:lumMod val="50000"/>
                </a:schemeClr>
              </a:solidFill>
            </a:endParaRPr>
          </a:p>
          <a:p>
            <a:r>
              <a:rPr lang="en-US" dirty="0" smtClean="0">
                <a:solidFill>
                  <a:schemeClr val="tx1">
                    <a:lumMod val="50000"/>
                  </a:schemeClr>
                </a:solidFill>
              </a:rPr>
              <a:t>Children on SNAP did better on </a:t>
            </a:r>
            <a:r>
              <a:rPr lang="en-US" dirty="0">
                <a:solidFill>
                  <a:schemeClr val="tx1">
                    <a:lumMod val="50000"/>
                  </a:schemeClr>
                </a:solidFill>
              </a:rPr>
              <a:t>end-of-grade achievement test scores in math and reading </a:t>
            </a:r>
            <a:endParaRPr lang="en-US" dirty="0" smtClean="0">
              <a:solidFill>
                <a:schemeClr val="tx1">
                  <a:lumMod val="50000"/>
                </a:schemeClr>
              </a:solidFill>
            </a:endParaRPr>
          </a:p>
          <a:p>
            <a:pPr marL="0" indent="0">
              <a:buNone/>
            </a:pPr>
            <a:r>
              <a:rPr lang="en-US" sz="1900" dirty="0" smtClean="0"/>
              <a:t>Source: Long Term Benefits of the Supplemental Nutrition Assistance Program, Office of the President of the United States, December, 1015</a:t>
            </a:r>
            <a:endParaRPr lang="en-US" sz="1900" dirty="0"/>
          </a:p>
          <a:p>
            <a:endParaRPr lang="en-US" dirty="0" smtClean="0"/>
          </a:p>
        </p:txBody>
      </p:sp>
    </p:spTree>
    <p:extLst>
      <p:ext uri="{BB962C8B-B14F-4D97-AF65-F5344CB8AC3E}">
        <p14:creationId xmlns:p14="http://schemas.microsoft.com/office/powerpoint/2010/main" val="4194189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25643"/>
            <a:ext cx="10515600" cy="1325563"/>
          </a:xfrm>
        </p:spPr>
        <p:txBody>
          <a:bodyPr/>
          <a:lstStyle/>
          <a:p>
            <a:r>
              <a:rPr lang="en-US" dirty="0" smtClean="0"/>
              <a:t>SNAP Participation Rates are Dropping</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7714" y="1822219"/>
            <a:ext cx="3213160" cy="4351338"/>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553537" y="1822219"/>
            <a:ext cx="3312345" cy="4351338"/>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8545" y="1825626"/>
            <a:ext cx="3267590" cy="4347931"/>
          </a:xfrm>
          <a:prstGeom prst="rect">
            <a:avLst/>
          </a:prstGeom>
        </p:spPr>
      </p:pic>
    </p:spTree>
    <p:extLst>
      <p:ext uri="{BB962C8B-B14F-4D97-AF65-F5344CB8AC3E}">
        <p14:creationId xmlns:p14="http://schemas.microsoft.com/office/powerpoint/2010/main" val="3691851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 Participation Rates are Dropping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832" y="1914970"/>
            <a:ext cx="3872513" cy="3872513"/>
          </a:xfrm>
        </p:spPr>
      </p:pic>
      <p:sp>
        <p:nvSpPr>
          <p:cNvPr id="6" name="TextBox 5"/>
          <p:cNvSpPr txBox="1"/>
          <p:nvPr/>
        </p:nvSpPr>
        <p:spPr>
          <a:xfrm>
            <a:off x="4371278" y="2062975"/>
            <a:ext cx="7515922" cy="3046988"/>
          </a:xfrm>
          <a:prstGeom prst="rect">
            <a:avLst/>
          </a:prstGeom>
          <a:noFill/>
        </p:spPr>
        <p:txBody>
          <a:bodyPr wrap="square" rtlCol="0">
            <a:spAutoFit/>
          </a:bodyPr>
          <a:lstStyle/>
          <a:p>
            <a:r>
              <a:rPr lang="en-US" sz="3200" dirty="0">
                <a:solidFill>
                  <a:srgbClr val="000000"/>
                </a:solidFill>
              </a:rPr>
              <a:t>Recent data from the Children's Defense </a:t>
            </a:r>
            <a:r>
              <a:rPr lang="en-US" sz="3200" dirty="0" smtClean="0">
                <a:solidFill>
                  <a:srgbClr val="000000"/>
                </a:solidFill>
              </a:rPr>
              <a:t>Fund Ohio</a:t>
            </a:r>
            <a:r>
              <a:rPr lang="en-US" sz="3200" dirty="0">
                <a:solidFill>
                  <a:srgbClr val="000000"/>
                </a:solidFill>
              </a:rPr>
              <a:t> shows the largest year-over-year decline in kids registering for food stamps in Ohio in a decade. From 2017 to 2018, about 50,000 </a:t>
            </a:r>
            <a:r>
              <a:rPr lang="en-US" sz="3200" dirty="0" smtClean="0">
                <a:solidFill>
                  <a:srgbClr val="000000"/>
                </a:solidFill>
              </a:rPr>
              <a:t>Ohio children </a:t>
            </a:r>
            <a:r>
              <a:rPr lang="en-US" sz="3200" dirty="0">
                <a:solidFill>
                  <a:srgbClr val="000000"/>
                </a:solidFill>
              </a:rPr>
              <a:t>are estimated to have stopped utilizing SNAP benefits.</a:t>
            </a:r>
            <a:endParaRPr lang="en-US" sz="3200" dirty="0">
              <a:solidFill>
                <a:srgbClr val="000000"/>
              </a:solidFill>
            </a:endParaRPr>
          </a:p>
        </p:txBody>
      </p:sp>
    </p:spTree>
    <p:extLst>
      <p:ext uri="{BB962C8B-B14F-4D97-AF65-F5344CB8AC3E}">
        <p14:creationId xmlns:p14="http://schemas.microsoft.com/office/powerpoint/2010/main" val="2289273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9"/>
            <a:ext cx="10881732" cy="1325563"/>
          </a:xfrm>
        </p:spPr>
        <p:txBody>
          <a:bodyPr>
            <a:noAutofit/>
          </a:bodyPr>
          <a:lstStyle/>
          <a:p>
            <a:r>
              <a:rPr lang="en-US" dirty="0" smtClean="0"/>
              <a:t>SNAP Solution: Support Community Assisters</a:t>
            </a:r>
            <a:endParaRPr lang="en-US" dirty="0">
              <a:latin typeface="+mn-lt"/>
            </a:endParaRPr>
          </a:p>
        </p:txBody>
      </p:sp>
      <p:sp>
        <p:nvSpPr>
          <p:cNvPr id="3" name="Content Placeholder 2"/>
          <p:cNvSpPr>
            <a:spLocks noGrp="1"/>
          </p:cNvSpPr>
          <p:nvPr>
            <p:ph idx="1"/>
          </p:nvPr>
        </p:nvSpPr>
        <p:spPr>
          <a:xfrm>
            <a:off x="213731" y="1847927"/>
            <a:ext cx="11372385" cy="4351338"/>
          </a:xfrm>
        </p:spPr>
        <p:txBody>
          <a:bodyPr>
            <a:noAutofit/>
          </a:bodyPr>
          <a:lstStyle/>
          <a:p>
            <a:pPr fontAlgn="base"/>
            <a:r>
              <a:rPr lang="en-US" dirty="0" smtClean="0">
                <a:solidFill>
                  <a:schemeClr val="tx1">
                    <a:lumMod val="50000"/>
                  </a:schemeClr>
                </a:solidFill>
              </a:rPr>
              <a:t>Assist </a:t>
            </a:r>
            <a:r>
              <a:rPr lang="en-US" dirty="0">
                <a:solidFill>
                  <a:schemeClr val="tx1">
                    <a:lumMod val="50000"/>
                  </a:schemeClr>
                </a:solidFill>
              </a:rPr>
              <a:t>those without access to computers, the internet and/or unlimited phone minutes.</a:t>
            </a:r>
          </a:p>
          <a:p>
            <a:pPr fontAlgn="base"/>
            <a:r>
              <a:rPr lang="en-US" dirty="0">
                <a:solidFill>
                  <a:schemeClr val="tx1">
                    <a:lumMod val="50000"/>
                  </a:schemeClr>
                </a:solidFill>
              </a:rPr>
              <a:t>Provide guidance or application assistance for consumers when county phone lines are jammed and/or the online application is down.</a:t>
            </a:r>
          </a:p>
          <a:p>
            <a:pPr fontAlgn="base"/>
            <a:r>
              <a:rPr lang="en-US" dirty="0">
                <a:solidFill>
                  <a:schemeClr val="tx1">
                    <a:lumMod val="50000"/>
                  </a:schemeClr>
                </a:solidFill>
              </a:rPr>
              <a:t>Help individuals with limited English proficiency understand notices sent by the agency (which are only printed in English and Spanish) and interact with the </a:t>
            </a:r>
            <a:r>
              <a:rPr lang="en-US" dirty="0" smtClean="0">
                <a:solidFill>
                  <a:schemeClr val="tx1">
                    <a:lumMod val="50000"/>
                  </a:schemeClr>
                </a:solidFill>
              </a:rPr>
              <a:t>agency.</a:t>
            </a:r>
            <a:endParaRPr lang="en-US" dirty="0">
              <a:solidFill>
                <a:schemeClr val="tx1">
                  <a:lumMod val="50000"/>
                </a:schemeClr>
              </a:solidFill>
            </a:endParaRPr>
          </a:p>
          <a:p>
            <a:pPr fontAlgn="base"/>
            <a:r>
              <a:rPr lang="en-US" dirty="0">
                <a:solidFill>
                  <a:schemeClr val="tx1">
                    <a:lumMod val="50000"/>
                  </a:schemeClr>
                </a:solidFill>
              </a:rPr>
              <a:t>Engage customers with transportation barriers, limited mobility, disabilities or concerns about the stigma attached to visiting the “welfare office.”</a:t>
            </a:r>
          </a:p>
          <a:p>
            <a:pPr fontAlgn="base"/>
            <a:r>
              <a:rPr lang="en-US" dirty="0">
                <a:solidFill>
                  <a:schemeClr val="tx1">
                    <a:lumMod val="50000"/>
                  </a:schemeClr>
                </a:solidFill>
              </a:rPr>
              <a:t>Support document collection and post-application troubleshooting to ensure applicants receive correct eligibility determinations.</a:t>
            </a:r>
          </a:p>
          <a:p>
            <a:endParaRPr lang="en-US" dirty="0" smtClean="0">
              <a:solidFill>
                <a:schemeClr val="tx1">
                  <a:lumMod val="50000"/>
                </a:schemeClr>
              </a:solidFill>
            </a:endParaRPr>
          </a:p>
        </p:txBody>
      </p:sp>
    </p:spTree>
    <p:extLst>
      <p:ext uri="{BB962C8B-B14F-4D97-AF65-F5344CB8AC3E}">
        <p14:creationId xmlns:p14="http://schemas.microsoft.com/office/powerpoint/2010/main" val="3544580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3730" y="353978"/>
            <a:ext cx="11978269" cy="1325563"/>
          </a:xfrm>
        </p:spPr>
        <p:txBody>
          <a:bodyPr>
            <a:noAutofit/>
          </a:bodyPr>
          <a:lstStyle/>
          <a:p>
            <a:r>
              <a:rPr lang="en-US" dirty="0" smtClean="0"/>
              <a:t>SNAP Solution: Create Community Assister Portal</a:t>
            </a:r>
            <a:endParaRPr lang="en-US" dirty="0">
              <a:latin typeface="+mn-lt"/>
            </a:endParaRPr>
          </a:p>
        </p:txBody>
      </p:sp>
      <p:sp>
        <p:nvSpPr>
          <p:cNvPr id="3" name="Content Placeholder 2"/>
          <p:cNvSpPr>
            <a:spLocks noGrp="1"/>
          </p:cNvSpPr>
          <p:nvPr>
            <p:ph idx="1"/>
          </p:nvPr>
        </p:nvSpPr>
        <p:spPr>
          <a:xfrm>
            <a:off x="213730" y="1758717"/>
            <a:ext cx="11372385" cy="4351338"/>
          </a:xfrm>
        </p:spPr>
        <p:txBody>
          <a:bodyPr>
            <a:noAutofit/>
          </a:bodyPr>
          <a:lstStyle/>
          <a:p>
            <a:pPr fontAlgn="base"/>
            <a:r>
              <a:rPr lang="en-US" dirty="0" smtClean="0">
                <a:solidFill>
                  <a:schemeClr val="tx1">
                    <a:lumMod val="50000"/>
                  </a:schemeClr>
                </a:solidFill>
              </a:rPr>
              <a:t>A way </a:t>
            </a:r>
            <a:r>
              <a:rPr lang="en-US" dirty="0">
                <a:solidFill>
                  <a:schemeClr val="tx1">
                    <a:lumMod val="50000"/>
                  </a:schemeClr>
                </a:solidFill>
              </a:rPr>
              <a:t>to initiate an application on behalf of a client without having to create a customer account. </a:t>
            </a:r>
            <a:endParaRPr lang="en-US" dirty="0" smtClean="0">
              <a:solidFill>
                <a:schemeClr val="tx1">
                  <a:lumMod val="50000"/>
                </a:schemeClr>
              </a:solidFill>
            </a:endParaRPr>
          </a:p>
          <a:p>
            <a:pPr fontAlgn="base"/>
            <a:r>
              <a:rPr lang="en-US" dirty="0" smtClean="0">
                <a:solidFill>
                  <a:schemeClr val="tx1">
                    <a:lumMod val="50000"/>
                  </a:schemeClr>
                </a:solidFill>
              </a:rPr>
              <a:t>A </a:t>
            </a:r>
            <a:r>
              <a:rPr lang="en-US" dirty="0">
                <a:solidFill>
                  <a:schemeClr val="tx1">
                    <a:lumMod val="50000"/>
                  </a:schemeClr>
                </a:solidFill>
              </a:rPr>
              <a:t>mechanism to track submitted applications for client follow up and troubleshooting.</a:t>
            </a:r>
          </a:p>
          <a:p>
            <a:pPr fontAlgn="base"/>
            <a:r>
              <a:rPr lang="en-US" dirty="0">
                <a:solidFill>
                  <a:schemeClr val="tx1">
                    <a:lumMod val="50000"/>
                  </a:schemeClr>
                </a:solidFill>
              </a:rPr>
              <a:t>Automated feedback from the eligibility system on the ultimate outcome of submitted application and associated reasons for denial.</a:t>
            </a:r>
          </a:p>
          <a:p>
            <a:pPr fontAlgn="base"/>
            <a:r>
              <a:rPr lang="en-US" dirty="0">
                <a:solidFill>
                  <a:schemeClr val="tx1">
                    <a:lumMod val="50000"/>
                  </a:schemeClr>
                </a:solidFill>
              </a:rPr>
              <a:t>A streamlined online application interface that is more consolidated for professional users.</a:t>
            </a:r>
          </a:p>
          <a:p>
            <a:pPr fontAlgn="base"/>
            <a:r>
              <a:rPr lang="en-US" dirty="0" smtClean="0">
                <a:solidFill>
                  <a:schemeClr val="tx1">
                    <a:lumMod val="50000"/>
                  </a:schemeClr>
                </a:solidFill>
              </a:rPr>
              <a:t>For </a:t>
            </a:r>
            <a:r>
              <a:rPr lang="en-US" dirty="0">
                <a:solidFill>
                  <a:schemeClr val="tx1">
                    <a:lumMod val="50000"/>
                  </a:schemeClr>
                </a:solidFill>
              </a:rPr>
              <a:t>some, direct access to supervisors and managers at County Job and Family Services to discuss case issues (e.g. wrongful denial) before the issues are escalated to state hearings.</a:t>
            </a:r>
          </a:p>
          <a:p>
            <a:endParaRPr lang="en-US" dirty="0" smtClean="0">
              <a:solidFill>
                <a:schemeClr val="tx1">
                  <a:lumMod val="50000"/>
                </a:schemeClr>
              </a:solidFill>
            </a:endParaRPr>
          </a:p>
        </p:txBody>
      </p:sp>
    </p:spTree>
    <p:extLst>
      <p:ext uri="{BB962C8B-B14F-4D97-AF65-F5344CB8AC3E}">
        <p14:creationId xmlns:p14="http://schemas.microsoft.com/office/powerpoint/2010/main" val="3481708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3730" y="353978"/>
            <a:ext cx="11978269" cy="1325563"/>
          </a:xfrm>
        </p:spPr>
        <p:txBody>
          <a:bodyPr>
            <a:noAutofit/>
          </a:bodyPr>
          <a:lstStyle/>
          <a:p>
            <a:r>
              <a:rPr lang="en-US" dirty="0" smtClean="0"/>
              <a:t>SNAP Solution: Create Community Assister Portal</a:t>
            </a:r>
            <a:endParaRPr lang="en-US" dirty="0">
              <a:latin typeface="+mn-lt"/>
            </a:endParaRPr>
          </a:p>
        </p:txBody>
      </p:sp>
      <p:sp>
        <p:nvSpPr>
          <p:cNvPr id="3" name="Content Placeholder 2"/>
          <p:cNvSpPr>
            <a:spLocks noGrp="1"/>
          </p:cNvSpPr>
          <p:nvPr>
            <p:ph idx="1"/>
          </p:nvPr>
        </p:nvSpPr>
        <p:spPr>
          <a:xfrm>
            <a:off x="213730" y="1758717"/>
            <a:ext cx="11372385" cy="4351338"/>
          </a:xfrm>
        </p:spPr>
        <p:txBody>
          <a:bodyPr>
            <a:noAutofit/>
          </a:bodyPr>
          <a:lstStyle/>
          <a:p>
            <a:pPr fontAlgn="base"/>
            <a:r>
              <a:rPr lang="en-US" dirty="0" smtClean="0">
                <a:solidFill>
                  <a:schemeClr val="tx1">
                    <a:lumMod val="50000"/>
                  </a:schemeClr>
                </a:solidFill>
              </a:rPr>
              <a:t>A way </a:t>
            </a:r>
            <a:r>
              <a:rPr lang="en-US" dirty="0">
                <a:solidFill>
                  <a:schemeClr val="tx1">
                    <a:lumMod val="50000"/>
                  </a:schemeClr>
                </a:solidFill>
              </a:rPr>
              <a:t>to initiate an application on behalf of a client without having to create a customer account. </a:t>
            </a:r>
            <a:endParaRPr lang="en-US" dirty="0" smtClean="0">
              <a:solidFill>
                <a:schemeClr val="tx1">
                  <a:lumMod val="50000"/>
                </a:schemeClr>
              </a:solidFill>
            </a:endParaRPr>
          </a:p>
          <a:p>
            <a:pPr fontAlgn="base"/>
            <a:r>
              <a:rPr lang="en-US" dirty="0" smtClean="0">
                <a:solidFill>
                  <a:schemeClr val="tx1">
                    <a:lumMod val="50000"/>
                  </a:schemeClr>
                </a:solidFill>
              </a:rPr>
              <a:t>A </a:t>
            </a:r>
            <a:r>
              <a:rPr lang="en-US" dirty="0">
                <a:solidFill>
                  <a:schemeClr val="tx1">
                    <a:lumMod val="50000"/>
                  </a:schemeClr>
                </a:solidFill>
              </a:rPr>
              <a:t>mechanism to track submitted applications for client follow up and troubleshooting.</a:t>
            </a:r>
          </a:p>
          <a:p>
            <a:pPr fontAlgn="base"/>
            <a:r>
              <a:rPr lang="en-US" dirty="0">
                <a:solidFill>
                  <a:schemeClr val="tx1">
                    <a:lumMod val="50000"/>
                  </a:schemeClr>
                </a:solidFill>
              </a:rPr>
              <a:t>Automated feedback from the eligibility system on the ultimate outcome of submitted application and associated reasons for denial.</a:t>
            </a:r>
          </a:p>
          <a:p>
            <a:pPr fontAlgn="base"/>
            <a:r>
              <a:rPr lang="en-US" dirty="0">
                <a:solidFill>
                  <a:schemeClr val="tx1">
                    <a:lumMod val="50000"/>
                  </a:schemeClr>
                </a:solidFill>
              </a:rPr>
              <a:t>A streamlined online application interface that is more consolidated for professional users.</a:t>
            </a:r>
          </a:p>
          <a:p>
            <a:pPr fontAlgn="base"/>
            <a:r>
              <a:rPr lang="en-US" dirty="0" smtClean="0">
                <a:solidFill>
                  <a:schemeClr val="tx1">
                    <a:lumMod val="50000"/>
                  </a:schemeClr>
                </a:solidFill>
              </a:rPr>
              <a:t>For </a:t>
            </a:r>
            <a:r>
              <a:rPr lang="en-US" dirty="0">
                <a:solidFill>
                  <a:schemeClr val="tx1">
                    <a:lumMod val="50000"/>
                  </a:schemeClr>
                </a:solidFill>
              </a:rPr>
              <a:t>some, direct access to supervisors and managers at County Job and Family Services to discuss case issues (e.g. wrongful denial) before the issues are escalated to state hearings.</a:t>
            </a:r>
          </a:p>
          <a:p>
            <a:endParaRPr lang="en-US" dirty="0" smtClean="0">
              <a:solidFill>
                <a:schemeClr val="tx1">
                  <a:lumMod val="50000"/>
                </a:schemeClr>
              </a:solidFill>
            </a:endParaRPr>
          </a:p>
        </p:txBody>
      </p:sp>
    </p:spTree>
    <p:extLst>
      <p:ext uri="{BB962C8B-B14F-4D97-AF65-F5344CB8AC3E}">
        <p14:creationId xmlns:p14="http://schemas.microsoft.com/office/powerpoint/2010/main" val="813627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Center for Community Solutions</a:t>
            </a:r>
            <a:endParaRPr lang="en-US" dirty="0"/>
          </a:p>
        </p:txBody>
      </p:sp>
      <p:sp>
        <p:nvSpPr>
          <p:cNvPr id="3" name="Content Placeholder 2"/>
          <p:cNvSpPr>
            <a:spLocks noGrp="1"/>
          </p:cNvSpPr>
          <p:nvPr>
            <p:ph idx="1"/>
          </p:nvPr>
        </p:nvSpPr>
        <p:spPr>
          <a:xfrm>
            <a:off x="284988" y="2864249"/>
            <a:ext cx="11622024" cy="2056094"/>
          </a:xfrm>
        </p:spPr>
        <p:txBody>
          <a:bodyPr>
            <a:noAutofit/>
          </a:bodyPr>
          <a:lstStyle/>
          <a:p>
            <a:pPr marL="0" indent="0" algn="ctr">
              <a:buNone/>
            </a:pPr>
            <a:r>
              <a:rPr lang="en-US" dirty="0" smtClean="0">
                <a:solidFill>
                  <a:schemeClr val="tx1">
                    <a:lumMod val="50000"/>
                  </a:schemeClr>
                </a:solidFill>
              </a:rPr>
              <a:t>Established in 1913, the </a:t>
            </a:r>
            <a:r>
              <a:rPr lang="en-US" dirty="0">
                <a:solidFill>
                  <a:schemeClr val="tx1">
                    <a:lumMod val="50000"/>
                  </a:schemeClr>
                </a:solidFill>
              </a:rPr>
              <a:t>Center for Community Solutions provides strategic leadership and organizes community resources to improve health, social and economic conditions through applied demographic research, nonpartisan policy analysis and advocacy and communication.</a:t>
            </a:r>
          </a:p>
          <a:p>
            <a:pPr marL="0" indent="0" algn="ctr">
              <a:buNone/>
            </a:pPr>
            <a:endParaRPr lang="en-US" sz="3200" dirty="0" smtClean="0"/>
          </a:p>
          <a:p>
            <a:pPr marL="0" indent="0" algn="ctr">
              <a:buNone/>
            </a:pPr>
            <a:r>
              <a:rPr lang="en-US" sz="3200" dirty="0" smtClean="0"/>
              <a:t> </a:t>
            </a:r>
            <a:endParaRPr lang="en-US" sz="1200" dirty="0" smtClean="0"/>
          </a:p>
        </p:txBody>
      </p:sp>
    </p:spTree>
    <p:extLst>
      <p:ext uri="{BB962C8B-B14F-4D97-AF65-F5344CB8AC3E}">
        <p14:creationId xmlns:p14="http://schemas.microsoft.com/office/powerpoint/2010/main" val="1456474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dirty="0" smtClean="0"/>
              <a:t>Women, Infants and Children (WIC)</a:t>
            </a:r>
            <a:endParaRPr lang="en-US" dirty="0">
              <a:latin typeface="+mn-lt"/>
            </a:endParaRPr>
          </a:p>
        </p:txBody>
      </p:sp>
      <p:sp>
        <p:nvSpPr>
          <p:cNvPr id="3" name="Content Placeholder 2"/>
          <p:cNvSpPr>
            <a:spLocks noGrp="1"/>
          </p:cNvSpPr>
          <p:nvPr>
            <p:ph idx="1"/>
          </p:nvPr>
        </p:nvSpPr>
        <p:spPr>
          <a:xfrm>
            <a:off x="4930698" y="1712994"/>
            <a:ext cx="6231673" cy="4720141"/>
          </a:xfrm>
        </p:spPr>
        <p:txBody>
          <a:bodyPr>
            <a:normAutofit fontScale="92500" lnSpcReduction="10000"/>
          </a:bodyPr>
          <a:lstStyle/>
          <a:p>
            <a:pPr marL="0" indent="0">
              <a:buNone/>
            </a:pPr>
            <a:r>
              <a:rPr lang="en-US" dirty="0" smtClean="0">
                <a:solidFill>
                  <a:srgbClr val="000000"/>
                </a:solidFill>
              </a:rPr>
              <a:t>WIC </a:t>
            </a:r>
            <a:r>
              <a:rPr lang="en-US" dirty="0">
                <a:solidFill>
                  <a:srgbClr val="000000"/>
                </a:solidFill>
              </a:rPr>
              <a:t>provides supplemental foods to pregnant and postpartum women, infants, and children under age five who have income levels below 185 percent of poverty (or who can document participation in another means-tested program, such as Medicaid, SNAP, or Temporary Assistance for Needy Families [TANF]) and have been assessed to be at nutritional risk. WIC food benefits are provided in the form of electronic or paper vouchers that can be used to purchase infant formula and other food items such as milk, cereal, and eggs, as specified in the WIC food package.</a:t>
            </a:r>
          </a:p>
          <a:p>
            <a:pPr marL="0" indent="0">
              <a:buNone/>
            </a:pPr>
            <a:endParaRPr lang="en-US" dirty="0" smtClean="0">
              <a:solidFill>
                <a:schemeClr val="tx1">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521" y="1712994"/>
            <a:ext cx="4606319" cy="3070879"/>
          </a:xfrm>
          <a:prstGeom prst="rect">
            <a:avLst/>
          </a:prstGeom>
        </p:spPr>
      </p:pic>
    </p:spTree>
    <p:extLst>
      <p:ext uri="{BB962C8B-B14F-4D97-AF65-F5344CB8AC3E}">
        <p14:creationId xmlns:p14="http://schemas.microsoft.com/office/powerpoint/2010/main" val="2449209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Benefits of WIC</a:t>
            </a:r>
            <a:endParaRPr lang="en-US" dirty="0"/>
          </a:p>
        </p:txBody>
      </p:sp>
      <p:sp>
        <p:nvSpPr>
          <p:cNvPr id="3" name="Content Placeholder 2"/>
          <p:cNvSpPr>
            <a:spLocks noGrp="1"/>
          </p:cNvSpPr>
          <p:nvPr>
            <p:ph idx="1"/>
          </p:nvPr>
        </p:nvSpPr>
        <p:spPr>
          <a:xfrm>
            <a:off x="838200" y="1903683"/>
            <a:ext cx="10515600" cy="4351338"/>
          </a:xfrm>
        </p:spPr>
        <p:txBody>
          <a:bodyPr>
            <a:normAutofit fontScale="85000" lnSpcReduction="20000"/>
          </a:bodyPr>
          <a:lstStyle/>
          <a:p>
            <a:r>
              <a:rPr lang="en-US" sz="3500" dirty="0" smtClean="0">
                <a:solidFill>
                  <a:srgbClr val="000000"/>
                </a:solidFill>
              </a:rPr>
              <a:t>Increases food </a:t>
            </a:r>
            <a:r>
              <a:rPr lang="en-US" sz="3500" dirty="0">
                <a:solidFill>
                  <a:srgbClr val="000000"/>
                </a:solidFill>
              </a:rPr>
              <a:t>benefit </a:t>
            </a:r>
            <a:r>
              <a:rPr lang="en-US" sz="3500" dirty="0" smtClean="0">
                <a:solidFill>
                  <a:srgbClr val="000000"/>
                </a:solidFill>
              </a:rPr>
              <a:t>take-up and reduces food insecurity.</a:t>
            </a:r>
          </a:p>
          <a:p>
            <a:r>
              <a:rPr lang="en-US" sz="3500" dirty="0" smtClean="0">
                <a:solidFill>
                  <a:srgbClr val="000000"/>
                </a:solidFill>
              </a:rPr>
              <a:t>Leads to pregnancy weight gain, higher birth weights, and the probability of breastfeeding initiation at time of hospital discharge. </a:t>
            </a:r>
          </a:p>
          <a:p>
            <a:r>
              <a:rPr lang="en-US" sz="3600" dirty="0">
                <a:solidFill>
                  <a:srgbClr val="000000"/>
                </a:solidFill>
              </a:rPr>
              <a:t>A </a:t>
            </a:r>
            <a:r>
              <a:rPr lang="en-US" sz="3600" dirty="0" smtClean="0">
                <a:solidFill>
                  <a:srgbClr val="000000"/>
                </a:solidFill>
              </a:rPr>
              <a:t>USDA </a:t>
            </a:r>
            <a:r>
              <a:rPr lang="en-US" sz="3600" dirty="0">
                <a:solidFill>
                  <a:srgbClr val="000000"/>
                </a:solidFill>
              </a:rPr>
              <a:t>study found that for every dollar spent on WIC, there is between $1.77 and $3.13 in Medicaid savings for the infant and mother in the first 60 days after </a:t>
            </a:r>
            <a:r>
              <a:rPr lang="en-US" sz="3600" dirty="0" smtClean="0">
                <a:solidFill>
                  <a:srgbClr val="000000"/>
                </a:solidFill>
              </a:rPr>
              <a:t>birth.</a:t>
            </a:r>
            <a:endParaRPr lang="en-US" sz="3500" dirty="0" smtClean="0">
              <a:solidFill>
                <a:srgbClr val="000000"/>
              </a:solidFill>
            </a:endParaRPr>
          </a:p>
          <a:p>
            <a:r>
              <a:rPr lang="en-US" sz="3600" dirty="0" smtClean="0">
                <a:solidFill>
                  <a:srgbClr val="000000"/>
                </a:solidFill>
              </a:rPr>
              <a:t>Increases intakes of three of the four important nutrients for children, including iron, potassium, and fiber.</a:t>
            </a:r>
            <a:r>
              <a:rPr lang="en-US" sz="3600" dirty="0">
                <a:solidFill>
                  <a:srgbClr val="000000"/>
                </a:solidFill>
              </a:rPr>
              <a:t> </a:t>
            </a:r>
            <a:endParaRPr lang="en-US" sz="3600" dirty="0" smtClean="0">
              <a:solidFill>
                <a:srgbClr val="000000"/>
              </a:solidFill>
            </a:endParaRPr>
          </a:p>
          <a:p>
            <a:r>
              <a:rPr lang="en-US" sz="3600" dirty="0" smtClean="0">
                <a:solidFill>
                  <a:srgbClr val="000000"/>
                </a:solidFill>
              </a:rPr>
              <a:t>Prenatal </a:t>
            </a:r>
            <a:r>
              <a:rPr lang="en-US" sz="3600" dirty="0">
                <a:solidFill>
                  <a:srgbClr val="000000"/>
                </a:solidFill>
              </a:rPr>
              <a:t>WIC participation is associated with lower infant mortality rates, especially for African-Americans.</a:t>
            </a:r>
          </a:p>
          <a:p>
            <a:endParaRPr lang="en-US" sz="3500" dirty="0" smtClean="0">
              <a:solidFill>
                <a:schemeClr val="tx1">
                  <a:lumMod val="50000"/>
                </a:schemeClr>
              </a:solidFill>
            </a:endParaRPr>
          </a:p>
        </p:txBody>
      </p:sp>
    </p:spTree>
    <p:extLst>
      <p:ext uri="{BB962C8B-B14F-4D97-AF65-F5344CB8AC3E}">
        <p14:creationId xmlns:p14="http://schemas.microsoft.com/office/powerpoint/2010/main" val="337171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Benefits of WIC</a:t>
            </a:r>
            <a:endParaRPr lang="en-US" dirty="0"/>
          </a:p>
        </p:txBody>
      </p:sp>
      <p:sp>
        <p:nvSpPr>
          <p:cNvPr id="3" name="Content Placeholder 2"/>
          <p:cNvSpPr>
            <a:spLocks noGrp="1"/>
          </p:cNvSpPr>
          <p:nvPr>
            <p:ph idx="1"/>
          </p:nvPr>
        </p:nvSpPr>
        <p:spPr>
          <a:xfrm>
            <a:off x="838200" y="1903683"/>
            <a:ext cx="10515600" cy="4351338"/>
          </a:xfrm>
        </p:spPr>
        <p:txBody>
          <a:bodyPr>
            <a:normAutofit fontScale="92500" lnSpcReduction="20000"/>
          </a:bodyPr>
          <a:lstStyle/>
          <a:p>
            <a:r>
              <a:rPr lang="en-US" sz="3600" dirty="0">
                <a:solidFill>
                  <a:schemeClr val="tx1">
                    <a:lumMod val="50000"/>
                  </a:schemeClr>
                </a:solidFill>
              </a:rPr>
              <a:t>Children whose mothers participate in WIC during the prenatal period are less likely to repeat a grade later in childhood compared to their non-WIC </a:t>
            </a:r>
            <a:r>
              <a:rPr lang="en-US" sz="3600" dirty="0" smtClean="0">
                <a:solidFill>
                  <a:schemeClr val="tx1">
                    <a:lumMod val="50000"/>
                  </a:schemeClr>
                </a:solidFill>
              </a:rPr>
              <a:t>siblings.</a:t>
            </a:r>
          </a:p>
          <a:p>
            <a:r>
              <a:rPr lang="en-US" sz="3600" dirty="0" smtClean="0">
                <a:solidFill>
                  <a:schemeClr val="tx1">
                    <a:lumMod val="50000"/>
                  </a:schemeClr>
                </a:solidFill>
              </a:rPr>
              <a:t>Maternal </a:t>
            </a:r>
            <a:r>
              <a:rPr lang="en-US" sz="3600" dirty="0">
                <a:solidFill>
                  <a:schemeClr val="tx1">
                    <a:lumMod val="50000"/>
                  </a:schemeClr>
                </a:solidFill>
              </a:rPr>
              <a:t>participation in WIC has a strong and direct effect on early childhood language </a:t>
            </a:r>
            <a:r>
              <a:rPr lang="en-US" sz="3600" dirty="0" smtClean="0">
                <a:solidFill>
                  <a:schemeClr val="tx1">
                    <a:lumMod val="50000"/>
                  </a:schemeClr>
                </a:solidFill>
              </a:rPr>
              <a:t>development.</a:t>
            </a:r>
          </a:p>
          <a:p>
            <a:r>
              <a:rPr lang="en-US" sz="3600" dirty="0" smtClean="0">
                <a:solidFill>
                  <a:schemeClr val="tx1">
                    <a:lumMod val="50000"/>
                  </a:schemeClr>
                </a:solidFill>
              </a:rPr>
              <a:t>Prenatal </a:t>
            </a:r>
            <a:r>
              <a:rPr lang="en-US" sz="3600" dirty="0">
                <a:solidFill>
                  <a:schemeClr val="tx1">
                    <a:lumMod val="50000"/>
                  </a:schemeClr>
                </a:solidFill>
              </a:rPr>
              <a:t>and early childhood participation in WIC is associated with stronger cognitive development at 2 years old, and better performance on reading assessments in elementary </a:t>
            </a:r>
            <a:r>
              <a:rPr lang="en-US" sz="3600" dirty="0" smtClean="0">
                <a:solidFill>
                  <a:schemeClr val="tx1">
                    <a:lumMod val="50000"/>
                  </a:schemeClr>
                </a:solidFill>
              </a:rPr>
              <a:t>school.</a:t>
            </a:r>
          </a:p>
          <a:p>
            <a:r>
              <a:rPr lang="en-US" sz="3600" dirty="0" smtClean="0">
                <a:solidFill>
                  <a:schemeClr val="tx1">
                    <a:lumMod val="50000"/>
                  </a:schemeClr>
                </a:solidFill>
              </a:rPr>
              <a:t>Maternal </a:t>
            </a:r>
            <a:r>
              <a:rPr lang="en-US" sz="3600" dirty="0">
                <a:solidFill>
                  <a:schemeClr val="tx1">
                    <a:lumMod val="50000"/>
                  </a:schemeClr>
                </a:solidFill>
              </a:rPr>
              <a:t>participation in WIC has a strong and </a:t>
            </a:r>
            <a:r>
              <a:rPr lang="en-US" sz="3600" dirty="0" smtClean="0">
                <a:solidFill>
                  <a:schemeClr val="tx1">
                    <a:lumMod val="50000"/>
                  </a:schemeClr>
                </a:solidFill>
              </a:rPr>
              <a:t>direct effect </a:t>
            </a:r>
            <a:r>
              <a:rPr lang="en-US" sz="3600" dirty="0">
                <a:solidFill>
                  <a:schemeClr val="tx1">
                    <a:lumMod val="50000"/>
                  </a:schemeClr>
                </a:solidFill>
              </a:rPr>
              <a:t>on early childhood language </a:t>
            </a:r>
            <a:r>
              <a:rPr lang="en-US" sz="3600" dirty="0" smtClean="0">
                <a:solidFill>
                  <a:schemeClr val="tx1">
                    <a:lumMod val="50000"/>
                  </a:schemeClr>
                </a:solidFill>
              </a:rPr>
              <a:t>development.</a:t>
            </a:r>
          </a:p>
        </p:txBody>
      </p:sp>
    </p:spTree>
    <p:extLst>
      <p:ext uri="{BB962C8B-B14F-4D97-AF65-F5344CB8AC3E}">
        <p14:creationId xmlns:p14="http://schemas.microsoft.com/office/powerpoint/2010/main" val="3217117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WIC</a:t>
            </a:r>
            <a:endParaRPr lang="en-US" dirty="0"/>
          </a:p>
        </p:txBody>
      </p:sp>
      <p:sp>
        <p:nvSpPr>
          <p:cNvPr id="3" name="Content Placeholder 2"/>
          <p:cNvSpPr>
            <a:spLocks noGrp="1"/>
          </p:cNvSpPr>
          <p:nvPr>
            <p:ph idx="1"/>
          </p:nvPr>
        </p:nvSpPr>
        <p:spPr>
          <a:xfrm>
            <a:off x="838200" y="1903683"/>
            <a:ext cx="10515600" cy="4351338"/>
          </a:xfrm>
        </p:spPr>
        <p:txBody>
          <a:bodyPr>
            <a:normAutofit fontScale="92500"/>
          </a:bodyPr>
          <a:lstStyle/>
          <a:p>
            <a:r>
              <a:rPr lang="en-US" dirty="0" smtClean="0">
                <a:solidFill>
                  <a:schemeClr val="tx1">
                    <a:lumMod val="50000"/>
                  </a:schemeClr>
                </a:solidFill>
              </a:rPr>
              <a:t>Common </a:t>
            </a:r>
            <a:r>
              <a:rPr lang="en-US" dirty="0">
                <a:solidFill>
                  <a:schemeClr val="tx1">
                    <a:lumMod val="50000"/>
                  </a:schemeClr>
                </a:solidFill>
              </a:rPr>
              <a:t>misconceptions about who is or is not eligible (particularly misunderstandings about the eligibility of low-wage working families, immigrant families, and children ages 1 to 5 years old</a:t>
            </a:r>
            <a:r>
              <a:rPr lang="en-US" dirty="0" smtClean="0">
                <a:solidFill>
                  <a:schemeClr val="tx1">
                    <a:lumMod val="50000"/>
                  </a:schemeClr>
                </a:solidFill>
              </a:rPr>
              <a:t>).</a:t>
            </a:r>
            <a:endParaRPr lang="en-US" dirty="0">
              <a:solidFill>
                <a:schemeClr val="tx1">
                  <a:lumMod val="50000"/>
                </a:schemeClr>
              </a:solidFill>
            </a:endParaRPr>
          </a:p>
          <a:p>
            <a:r>
              <a:rPr lang="en-US" dirty="0">
                <a:solidFill>
                  <a:schemeClr val="tx1">
                    <a:lumMod val="50000"/>
                  </a:schemeClr>
                </a:solidFill>
              </a:rPr>
              <a:t>T</a:t>
            </a:r>
            <a:r>
              <a:rPr lang="en-US" dirty="0" smtClean="0">
                <a:solidFill>
                  <a:schemeClr val="tx1">
                    <a:lumMod val="50000"/>
                  </a:schemeClr>
                </a:solidFill>
              </a:rPr>
              <a:t>ransportation </a:t>
            </a:r>
            <a:r>
              <a:rPr lang="en-US" dirty="0">
                <a:solidFill>
                  <a:schemeClr val="tx1">
                    <a:lumMod val="50000"/>
                  </a:schemeClr>
                </a:solidFill>
              </a:rPr>
              <a:t>and other costs to reach WIC clinics to apply and continue to receive counseling and </a:t>
            </a:r>
            <a:r>
              <a:rPr lang="en-US" dirty="0" smtClean="0">
                <a:solidFill>
                  <a:schemeClr val="tx1">
                    <a:lumMod val="50000"/>
                  </a:schemeClr>
                </a:solidFill>
              </a:rPr>
              <a:t>benefits.</a:t>
            </a:r>
          </a:p>
          <a:p>
            <a:r>
              <a:rPr lang="en-US" dirty="0">
                <a:solidFill>
                  <a:schemeClr val="tx1">
                    <a:lumMod val="50000"/>
                  </a:schemeClr>
                </a:solidFill>
              </a:rPr>
              <a:t>L</a:t>
            </a:r>
            <a:r>
              <a:rPr lang="en-US" dirty="0" smtClean="0">
                <a:solidFill>
                  <a:schemeClr val="tx1">
                    <a:lumMod val="50000"/>
                  </a:schemeClr>
                </a:solidFill>
              </a:rPr>
              <a:t>anguage </a:t>
            </a:r>
            <a:r>
              <a:rPr lang="en-US" dirty="0">
                <a:solidFill>
                  <a:schemeClr val="tx1">
                    <a:lumMod val="50000"/>
                  </a:schemeClr>
                </a:solidFill>
              </a:rPr>
              <a:t>and cultural barriers; In the U.S., more than 1 in 5 families with children under 6 years old speak a language other than English at home.</a:t>
            </a:r>
            <a:endParaRPr lang="en-US" dirty="0" smtClean="0">
              <a:solidFill>
                <a:schemeClr val="tx1">
                  <a:lumMod val="50000"/>
                </a:schemeClr>
              </a:solidFill>
            </a:endParaRPr>
          </a:p>
          <a:p>
            <a:r>
              <a:rPr lang="en-US" dirty="0" smtClean="0">
                <a:solidFill>
                  <a:schemeClr val="tx1">
                    <a:lumMod val="50000"/>
                  </a:schemeClr>
                </a:solidFill>
              </a:rPr>
              <a:t>Dissatisfaction </a:t>
            </a:r>
            <a:r>
              <a:rPr lang="en-US" dirty="0">
                <a:solidFill>
                  <a:schemeClr val="tx1">
                    <a:lumMod val="50000"/>
                  </a:schemeClr>
                </a:solidFill>
              </a:rPr>
              <a:t>with the contents of the children’s food </a:t>
            </a:r>
            <a:r>
              <a:rPr lang="en-US" dirty="0" smtClean="0">
                <a:solidFill>
                  <a:schemeClr val="tx1">
                    <a:lumMod val="50000"/>
                  </a:schemeClr>
                </a:solidFill>
              </a:rPr>
              <a:t>package.</a:t>
            </a:r>
          </a:p>
          <a:p>
            <a:r>
              <a:rPr lang="en-US" dirty="0" smtClean="0">
                <a:solidFill>
                  <a:schemeClr val="tx1">
                    <a:lumMod val="50000"/>
                  </a:schemeClr>
                </a:solidFill>
              </a:rPr>
              <a:t>Difficulty </a:t>
            </a:r>
            <a:r>
              <a:rPr lang="en-US" dirty="0">
                <a:solidFill>
                  <a:schemeClr val="tx1">
                    <a:lumMod val="50000"/>
                  </a:schemeClr>
                </a:solidFill>
              </a:rPr>
              <a:t>redeeming benefits (limited selection of WIC foods available and embarrassing check-out experiences</a:t>
            </a:r>
            <a:r>
              <a:rPr lang="en-US" dirty="0" smtClean="0">
                <a:solidFill>
                  <a:schemeClr val="tx1">
                    <a:lumMod val="50000"/>
                  </a:schemeClr>
                </a:solidFill>
              </a:rPr>
              <a:t>).</a:t>
            </a:r>
          </a:p>
        </p:txBody>
      </p:sp>
    </p:spTree>
    <p:extLst>
      <p:ext uri="{BB962C8B-B14F-4D97-AF65-F5344CB8AC3E}">
        <p14:creationId xmlns:p14="http://schemas.microsoft.com/office/powerpoint/2010/main" val="50916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98" y="108651"/>
            <a:ext cx="10515600" cy="1325563"/>
          </a:xfrm>
        </p:spPr>
        <p:txBody>
          <a:bodyPr/>
          <a:lstStyle/>
          <a:p>
            <a:r>
              <a:rPr lang="en-US" dirty="0" smtClean="0"/>
              <a:t>Ohio WIC Coverage for Kids 1-4 Lags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8109" y="1579180"/>
            <a:ext cx="7865326" cy="5274763"/>
          </a:xfrm>
        </p:spPr>
      </p:pic>
    </p:spTree>
    <p:extLst>
      <p:ext uri="{BB962C8B-B14F-4D97-AF65-F5344CB8AC3E}">
        <p14:creationId xmlns:p14="http://schemas.microsoft.com/office/powerpoint/2010/main" val="13142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WIC Solutions:  </a:t>
            </a:r>
            <a:endParaRPr lang="en-US" dirty="0"/>
          </a:p>
        </p:txBody>
      </p:sp>
      <p:sp>
        <p:nvSpPr>
          <p:cNvPr id="3" name="Content Placeholder 2"/>
          <p:cNvSpPr>
            <a:spLocks noGrp="1"/>
          </p:cNvSpPr>
          <p:nvPr>
            <p:ph idx="1"/>
          </p:nvPr>
        </p:nvSpPr>
        <p:spPr/>
        <p:txBody>
          <a:bodyPr/>
          <a:lstStyle/>
          <a:p>
            <a:r>
              <a:rPr lang="en-US" dirty="0">
                <a:solidFill>
                  <a:srgbClr val="000000"/>
                </a:solidFill>
              </a:rPr>
              <a:t>Maximize the value of the children’s WIC food package</a:t>
            </a:r>
            <a:r>
              <a:rPr lang="en-US" dirty="0" smtClean="0">
                <a:solidFill>
                  <a:srgbClr val="000000"/>
                </a:solidFill>
              </a:rPr>
              <a:t>.</a:t>
            </a:r>
          </a:p>
          <a:p>
            <a:r>
              <a:rPr lang="en-US" dirty="0" smtClean="0">
                <a:solidFill>
                  <a:srgbClr val="000000"/>
                </a:solidFill>
              </a:rPr>
              <a:t>Involve Medicaid managed care organizations in promoting usage of WIC.</a:t>
            </a:r>
          </a:p>
          <a:p>
            <a:r>
              <a:rPr lang="en-US" dirty="0" smtClean="0">
                <a:solidFill>
                  <a:srgbClr val="000000"/>
                </a:solidFill>
              </a:rPr>
              <a:t>Encourage WIC partnerships with SNAP and other public programs.</a:t>
            </a:r>
          </a:p>
          <a:p>
            <a:r>
              <a:rPr lang="en-US" dirty="0" smtClean="0">
                <a:solidFill>
                  <a:srgbClr val="000000"/>
                </a:solidFill>
              </a:rPr>
              <a:t>Less referrals and more “warm handoffs”  </a:t>
            </a:r>
          </a:p>
          <a:p>
            <a:r>
              <a:rPr lang="en-US" dirty="0" smtClean="0">
                <a:solidFill>
                  <a:srgbClr val="000000"/>
                </a:solidFill>
              </a:rPr>
              <a:t>Integrate </a:t>
            </a:r>
            <a:r>
              <a:rPr lang="en-US" dirty="0">
                <a:solidFill>
                  <a:srgbClr val="000000"/>
                </a:solidFill>
              </a:rPr>
              <a:t>WIC resources and referrals into agencies and programs serving grandparents raising grandchildren and foster </a:t>
            </a:r>
            <a:r>
              <a:rPr lang="en-US" dirty="0" smtClean="0">
                <a:solidFill>
                  <a:srgbClr val="000000"/>
                </a:solidFill>
              </a:rPr>
              <a:t>parents.</a:t>
            </a:r>
          </a:p>
          <a:p>
            <a:r>
              <a:rPr lang="en-US" dirty="0" smtClean="0">
                <a:solidFill>
                  <a:srgbClr val="000000"/>
                </a:solidFill>
              </a:rPr>
              <a:t>Proactive and targeted outreach to immigrant communities.</a:t>
            </a:r>
            <a:endParaRPr lang="en-US" dirty="0">
              <a:solidFill>
                <a:srgbClr val="000000"/>
              </a:solidFill>
            </a:endParaRPr>
          </a:p>
        </p:txBody>
      </p:sp>
    </p:spTree>
    <p:extLst>
      <p:ext uri="{BB962C8B-B14F-4D97-AF65-F5344CB8AC3E}">
        <p14:creationId xmlns:p14="http://schemas.microsoft.com/office/powerpoint/2010/main" val="2889418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Childhood Food Security</a:t>
            </a:r>
            <a:endParaRPr lang="en-US" dirty="0"/>
          </a:p>
        </p:txBody>
      </p:sp>
      <p:sp>
        <p:nvSpPr>
          <p:cNvPr id="3" name="Content Placeholder 2"/>
          <p:cNvSpPr>
            <a:spLocks noGrp="1"/>
          </p:cNvSpPr>
          <p:nvPr>
            <p:ph idx="1"/>
          </p:nvPr>
        </p:nvSpPr>
        <p:spPr>
          <a:xfrm>
            <a:off x="247185" y="1792172"/>
            <a:ext cx="10515600" cy="4775896"/>
          </a:xfrm>
        </p:spPr>
        <p:txBody>
          <a:bodyPr>
            <a:normAutofit lnSpcReduction="10000"/>
          </a:bodyPr>
          <a:lstStyle/>
          <a:p>
            <a:pPr marL="0" indent="0">
              <a:buNone/>
            </a:pPr>
            <a:r>
              <a:rPr lang="en-US" b="1" dirty="0" smtClean="0">
                <a:solidFill>
                  <a:schemeClr val="tx1">
                    <a:lumMod val="50000"/>
                  </a:schemeClr>
                </a:solidFill>
              </a:rPr>
              <a:t>Public Charge Rule will take effect October 15</a:t>
            </a:r>
            <a:r>
              <a:rPr lang="en-US" b="1" baseline="30000" dirty="0" smtClean="0">
                <a:solidFill>
                  <a:schemeClr val="tx1">
                    <a:lumMod val="50000"/>
                  </a:schemeClr>
                </a:solidFill>
              </a:rPr>
              <a:t>th</a:t>
            </a:r>
            <a:r>
              <a:rPr lang="en-US" b="1" dirty="0" smtClean="0">
                <a:solidFill>
                  <a:schemeClr val="tx1">
                    <a:lumMod val="50000"/>
                  </a:schemeClr>
                </a:solidFill>
              </a:rPr>
              <a:t>, </a:t>
            </a:r>
            <a:r>
              <a:rPr lang="en-US" b="1" dirty="0">
                <a:solidFill>
                  <a:schemeClr val="tx1">
                    <a:lumMod val="50000"/>
                  </a:schemeClr>
                </a:solidFill>
              </a:rPr>
              <a:t>unless Congress or the courts </a:t>
            </a:r>
            <a:r>
              <a:rPr lang="en-US" b="1" dirty="0" smtClean="0">
                <a:solidFill>
                  <a:schemeClr val="tx1">
                    <a:lumMod val="50000"/>
                  </a:schemeClr>
                </a:solidFill>
              </a:rPr>
              <a:t>act </a:t>
            </a:r>
            <a:r>
              <a:rPr lang="en-US" b="1" dirty="0">
                <a:solidFill>
                  <a:schemeClr val="tx1">
                    <a:lumMod val="50000"/>
                  </a:schemeClr>
                </a:solidFill>
              </a:rPr>
              <a:t>to stop or delay </a:t>
            </a:r>
            <a:r>
              <a:rPr lang="en-US" b="1" dirty="0" smtClean="0">
                <a:solidFill>
                  <a:schemeClr val="tx1">
                    <a:lumMod val="50000"/>
                  </a:schemeClr>
                </a:solidFill>
              </a:rPr>
              <a:t>the rule.</a:t>
            </a:r>
          </a:p>
          <a:p>
            <a:r>
              <a:rPr lang="en-US" dirty="0">
                <a:solidFill>
                  <a:schemeClr val="tx1">
                    <a:lumMod val="50000"/>
                  </a:schemeClr>
                </a:solidFill>
              </a:rPr>
              <a:t>The rule redefines what being a public charge means by counting wealth and income as the primary markers of a person’s future contribution, </a:t>
            </a:r>
            <a:r>
              <a:rPr lang="en-US" dirty="0" smtClean="0">
                <a:solidFill>
                  <a:schemeClr val="tx1">
                    <a:lumMod val="50000"/>
                  </a:schemeClr>
                </a:solidFill>
              </a:rPr>
              <a:t>changing </a:t>
            </a:r>
            <a:r>
              <a:rPr lang="en-US" dirty="0">
                <a:solidFill>
                  <a:schemeClr val="tx1">
                    <a:lumMod val="50000"/>
                  </a:schemeClr>
                </a:solidFill>
              </a:rPr>
              <a:t>who can enter and stay in the country.</a:t>
            </a:r>
            <a:endParaRPr lang="en-US" dirty="0" smtClean="0">
              <a:solidFill>
                <a:schemeClr val="tx1">
                  <a:lumMod val="50000"/>
                </a:schemeClr>
              </a:solidFill>
            </a:endParaRPr>
          </a:p>
          <a:p>
            <a:r>
              <a:rPr lang="en-US" dirty="0" smtClean="0">
                <a:solidFill>
                  <a:schemeClr val="tx1">
                    <a:lumMod val="50000"/>
                  </a:schemeClr>
                </a:solidFill>
              </a:rPr>
              <a:t>Use of SNAP benefits by some lawfully present immigrants could make it less likely they could remain in the U.S.  </a:t>
            </a:r>
          </a:p>
          <a:p>
            <a:r>
              <a:rPr lang="en-US" dirty="0" smtClean="0">
                <a:solidFill>
                  <a:schemeClr val="tx1">
                    <a:lumMod val="50000"/>
                  </a:schemeClr>
                </a:solidFill>
              </a:rPr>
              <a:t>The </a:t>
            </a:r>
            <a:r>
              <a:rPr lang="en-US" dirty="0">
                <a:solidFill>
                  <a:schemeClr val="tx1">
                    <a:lumMod val="50000"/>
                  </a:schemeClr>
                </a:solidFill>
              </a:rPr>
              <a:t>rule also does not apply to many categories of immigrants, including refugees, </a:t>
            </a:r>
            <a:r>
              <a:rPr lang="en-US" dirty="0" err="1">
                <a:solidFill>
                  <a:schemeClr val="tx1">
                    <a:lumMod val="50000"/>
                  </a:schemeClr>
                </a:solidFill>
              </a:rPr>
              <a:t>asylees</a:t>
            </a:r>
            <a:r>
              <a:rPr lang="en-US" dirty="0">
                <a:solidFill>
                  <a:schemeClr val="tx1">
                    <a:lumMod val="50000"/>
                  </a:schemeClr>
                </a:solidFill>
              </a:rPr>
              <a:t>, survivors of domestic violence, and other protected </a:t>
            </a:r>
            <a:r>
              <a:rPr lang="en-US" dirty="0" smtClean="0">
                <a:solidFill>
                  <a:schemeClr val="tx1">
                    <a:lumMod val="50000"/>
                  </a:schemeClr>
                </a:solidFill>
              </a:rPr>
              <a:t>groups.</a:t>
            </a:r>
          </a:p>
          <a:p>
            <a:r>
              <a:rPr lang="en-US" dirty="0">
                <a:solidFill>
                  <a:schemeClr val="tx1">
                    <a:lumMod val="50000"/>
                  </a:schemeClr>
                </a:solidFill>
              </a:rPr>
              <a:t>The rule does not apply to WIC, school meals, and other child and older adult nutrition programs.</a:t>
            </a:r>
          </a:p>
          <a:p>
            <a:pPr marL="0" indent="0">
              <a:buNone/>
            </a:pPr>
            <a:endParaRPr lang="en-US" dirty="0" smtClean="0">
              <a:solidFill>
                <a:schemeClr val="tx1">
                  <a:lumMod val="50000"/>
                </a:schemeClr>
              </a:solidFill>
            </a:endParaRPr>
          </a:p>
          <a:p>
            <a:pPr marL="0" indent="0">
              <a:buNone/>
            </a:pPr>
            <a:endParaRPr lang="en-US" dirty="0"/>
          </a:p>
        </p:txBody>
      </p:sp>
    </p:spTree>
    <p:extLst>
      <p:ext uri="{BB962C8B-B14F-4D97-AF65-F5344CB8AC3E}">
        <p14:creationId xmlns:p14="http://schemas.microsoft.com/office/powerpoint/2010/main" val="37416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Childhood Food Security</a:t>
            </a:r>
            <a:endParaRPr lang="en-US" dirty="0"/>
          </a:p>
        </p:txBody>
      </p:sp>
      <p:sp>
        <p:nvSpPr>
          <p:cNvPr id="3" name="Content Placeholder 2"/>
          <p:cNvSpPr>
            <a:spLocks noGrp="1"/>
          </p:cNvSpPr>
          <p:nvPr>
            <p:ph idx="1"/>
          </p:nvPr>
        </p:nvSpPr>
        <p:spPr>
          <a:xfrm>
            <a:off x="247185" y="1792172"/>
            <a:ext cx="10515600" cy="4775896"/>
          </a:xfrm>
        </p:spPr>
        <p:txBody>
          <a:bodyPr>
            <a:normAutofit/>
          </a:bodyPr>
          <a:lstStyle/>
          <a:p>
            <a:pPr marL="0" indent="0">
              <a:buNone/>
            </a:pPr>
            <a:r>
              <a:rPr lang="en-US" b="1" dirty="0" smtClean="0">
                <a:solidFill>
                  <a:schemeClr val="tx1">
                    <a:lumMod val="50000"/>
                  </a:schemeClr>
                </a:solidFill>
              </a:rPr>
              <a:t>USDA proposing to eliminate states (including Ohio) ability to use broad-based </a:t>
            </a:r>
            <a:r>
              <a:rPr lang="en-US" b="1" dirty="0">
                <a:solidFill>
                  <a:schemeClr val="tx1">
                    <a:lumMod val="50000"/>
                  </a:schemeClr>
                </a:solidFill>
              </a:rPr>
              <a:t>categorical eligibility (BBCE</a:t>
            </a:r>
            <a:r>
              <a:rPr lang="en-US" b="1" dirty="0" smtClean="0">
                <a:solidFill>
                  <a:schemeClr val="tx1">
                    <a:lumMod val="50000"/>
                  </a:schemeClr>
                </a:solidFill>
              </a:rPr>
              <a:t>) in SNAP. </a:t>
            </a:r>
            <a:endParaRPr lang="en-US" b="1" dirty="0">
              <a:solidFill>
                <a:schemeClr val="tx1">
                  <a:lumMod val="50000"/>
                </a:schemeClr>
              </a:solidFill>
            </a:endParaRPr>
          </a:p>
          <a:p>
            <a:pPr marL="0" indent="0">
              <a:buNone/>
            </a:pPr>
            <a:r>
              <a:rPr lang="en-US" dirty="0" smtClean="0">
                <a:solidFill>
                  <a:schemeClr val="tx1">
                    <a:lumMod val="50000"/>
                  </a:schemeClr>
                </a:solidFill>
              </a:rPr>
              <a:t>USDA estimates the policy will </a:t>
            </a:r>
            <a:r>
              <a:rPr lang="en-US" dirty="0">
                <a:solidFill>
                  <a:schemeClr val="tx1">
                    <a:lumMod val="50000"/>
                  </a:schemeClr>
                </a:solidFill>
              </a:rPr>
              <a:t>terminate SNAP eligibility for 3.1 million </a:t>
            </a:r>
            <a:r>
              <a:rPr lang="en-US" dirty="0" smtClean="0">
                <a:solidFill>
                  <a:schemeClr val="tx1">
                    <a:lumMod val="50000"/>
                  </a:schemeClr>
                </a:solidFill>
              </a:rPr>
              <a:t>people. </a:t>
            </a:r>
            <a:r>
              <a:rPr lang="en-US" dirty="0">
                <a:solidFill>
                  <a:schemeClr val="tx1">
                    <a:lumMod val="50000"/>
                  </a:schemeClr>
                </a:solidFill>
              </a:rPr>
              <a:t> </a:t>
            </a:r>
            <a:r>
              <a:rPr lang="en-US" dirty="0" smtClean="0">
                <a:solidFill>
                  <a:schemeClr val="tx1">
                    <a:lumMod val="50000"/>
                  </a:schemeClr>
                </a:solidFill>
              </a:rPr>
              <a:t> </a:t>
            </a:r>
            <a:endParaRPr lang="en-US" dirty="0">
              <a:solidFill>
                <a:schemeClr val="tx1">
                  <a:lumMod val="50000"/>
                </a:schemeClr>
              </a:solidFill>
            </a:endParaRPr>
          </a:p>
          <a:p>
            <a:pPr marL="0" indent="0">
              <a:buNone/>
            </a:pPr>
            <a:r>
              <a:rPr lang="en-US" dirty="0" smtClean="0">
                <a:solidFill>
                  <a:schemeClr val="tx1">
                    <a:lumMod val="50000"/>
                  </a:schemeClr>
                </a:solidFill>
              </a:rPr>
              <a:t>States use </a:t>
            </a:r>
            <a:r>
              <a:rPr lang="en-US" dirty="0">
                <a:solidFill>
                  <a:schemeClr val="tx1">
                    <a:lumMod val="50000"/>
                  </a:schemeClr>
                </a:solidFill>
              </a:rPr>
              <a:t>BBCE to raise SNAP income eligibility limits somewhat so </a:t>
            </a:r>
            <a:r>
              <a:rPr lang="en-US" dirty="0" smtClean="0">
                <a:solidFill>
                  <a:schemeClr val="tx1">
                    <a:lumMod val="50000"/>
                  </a:schemeClr>
                </a:solidFill>
              </a:rPr>
              <a:t>many </a:t>
            </a:r>
            <a:r>
              <a:rPr lang="en-US" dirty="0">
                <a:solidFill>
                  <a:schemeClr val="tx1">
                    <a:lumMod val="50000"/>
                  </a:schemeClr>
                </a:solidFill>
              </a:rPr>
              <a:t>low-income working families </a:t>
            </a:r>
            <a:r>
              <a:rPr lang="en-US" dirty="0" smtClean="0">
                <a:solidFill>
                  <a:schemeClr val="tx1">
                    <a:lumMod val="50000"/>
                  </a:schemeClr>
                </a:solidFill>
              </a:rPr>
              <a:t>can continue to reduce the “benefit cliff”.</a:t>
            </a:r>
          </a:p>
          <a:p>
            <a:pPr marL="0" indent="0">
              <a:buNone/>
            </a:pPr>
            <a:r>
              <a:rPr lang="en-US" dirty="0">
                <a:solidFill>
                  <a:schemeClr val="tx1">
                    <a:lumMod val="50000"/>
                  </a:schemeClr>
                </a:solidFill>
              </a:rPr>
              <a:t>BBCE </a:t>
            </a:r>
            <a:r>
              <a:rPr lang="en-US" dirty="0" smtClean="0">
                <a:solidFill>
                  <a:schemeClr val="tx1">
                    <a:lumMod val="50000"/>
                  </a:schemeClr>
                </a:solidFill>
              </a:rPr>
              <a:t>also </a:t>
            </a:r>
            <a:r>
              <a:rPr lang="en-US" dirty="0">
                <a:solidFill>
                  <a:schemeClr val="tx1">
                    <a:lumMod val="50000"/>
                  </a:schemeClr>
                </a:solidFill>
              </a:rPr>
              <a:t>lets states adopt less restrictive asset tests so that families, </a:t>
            </a:r>
            <a:r>
              <a:rPr lang="en-US" dirty="0" smtClean="0">
                <a:solidFill>
                  <a:schemeClr val="tx1">
                    <a:lumMod val="50000"/>
                  </a:schemeClr>
                </a:solidFill>
              </a:rPr>
              <a:t>can </a:t>
            </a:r>
            <a:r>
              <a:rPr lang="en-US" dirty="0">
                <a:solidFill>
                  <a:schemeClr val="tx1">
                    <a:lumMod val="50000"/>
                  </a:schemeClr>
                </a:solidFill>
              </a:rPr>
              <a:t>have modest savings without losing SNAP</a:t>
            </a:r>
            <a:r>
              <a:rPr lang="en-US" dirty="0" smtClean="0">
                <a:solidFill>
                  <a:schemeClr val="tx1">
                    <a:lumMod val="50000"/>
                  </a:schemeClr>
                </a:solidFill>
              </a:rPr>
              <a:t>.</a:t>
            </a:r>
          </a:p>
        </p:txBody>
      </p:sp>
    </p:spTree>
    <p:extLst>
      <p:ext uri="{BB962C8B-B14F-4D97-AF65-F5344CB8AC3E}">
        <p14:creationId xmlns:p14="http://schemas.microsoft.com/office/powerpoint/2010/main" val="116694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Childhood Food Security</a:t>
            </a:r>
            <a:endParaRPr lang="en-US" dirty="0"/>
          </a:p>
        </p:txBody>
      </p:sp>
      <p:sp>
        <p:nvSpPr>
          <p:cNvPr id="3" name="Content Placeholder 2"/>
          <p:cNvSpPr>
            <a:spLocks noGrp="1"/>
          </p:cNvSpPr>
          <p:nvPr>
            <p:ph idx="1"/>
          </p:nvPr>
        </p:nvSpPr>
        <p:spPr>
          <a:xfrm>
            <a:off x="247185" y="1792172"/>
            <a:ext cx="10515600" cy="4775896"/>
          </a:xfrm>
        </p:spPr>
        <p:txBody>
          <a:bodyPr>
            <a:normAutofit fontScale="92500" lnSpcReduction="10000"/>
          </a:bodyPr>
          <a:lstStyle/>
          <a:p>
            <a:pPr marL="0" indent="0">
              <a:buNone/>
            </a:pPr>
            <a:r>
              <a:rPr lang="en-US" b="1" dirty="0">
                <a:solidFill>
                  <a:schemeClr val="tx1">
                    <a:lumMod val="50000"/>
                  </a:schemeClr>
                </a:solidFill>
              </a:rPr>
              <a:t>Eliminating BBCE will also affect school’s free and low-cost breakfast and lunch programs in the country’s poorest neighborhoods. </a:t>
            </a:r>
          </a:p>
          <a:p>
            <a:r>
              <a:rPr lang="en-US" dirty="0">
                <a:solidFill>
                  <a:schemeClr val="tx1">
                    <a:lumMod val="50000"/>
                  </a:schemeClr>
                </a:solidFill>
              </a:rPr>
              <a:t>Schools where at least 40% of students’ families receive food assistance or other federal welfare benefits can opt to automatically provide all students with free breakfast and lunch as part of the USDA’s Community Eligibility Provision.</a:t>
            </a:r>
          </a:p>
          <a:p>
            <a:r>
              <a:rPr lang="en-US" dirty="0">
                <a:solidFill>
                  <a:schemeClr val="tx1">
                    <a:lumMod val="50000"/>
                  </a:schemeClr>
                </a:solidFill>
              </a:rPr>
              <a:t>But if that number dips below the 40% threshold, federal funds for free breakfast and lunch disappear.</a:t>
            </a:r>
          </a:p>
          <a:p>
            <a:r>
              <a:rPr lang="en-US" dirty="0">
                <a:solidFill>
                  <a:schemeClr val="tx1">
                    <a:lumMod val="50000"/>
                  </a:schemeClr>
                </a:solidFill>
              </a:rPr>
              <a:t>The USDA </a:t>
            </a:r>
            <a:r>
              <a:rPr lang="en-US" dirty="0" smtClean="0">
                <a:solidFill>
                  <a:schemeClr val="tx1">
                    <a:lumMod val="50000"/>
                  </a:schemeClr>
                </a:solidFill>
              </a:rPr>
              <a:t>estimates 500,000 </a:t>
            </a:r>
            <a:r>
              <a:rPr lang="en-US" dirty="0">
                <a:solidFill>
                  <a:schemeClr val="tx1">
                    <a:lumMod val="50000"/>
                  </a:schemeClr>
                </a:solidFill>
              </a:rPr>
              <a:t>children will lose automatic eligibility for free meals at school as a result of the change, but that does not included entire schools that could be removed from the Community Eligibility Provision</a:t>
            </a:r>
            <a:r>
              <a:rPr lang="en-US" dirty="0" smtClean="0">
                <a:solidFill>
                  <a:schemeClr val="tx1">
                    <a:lumMod val="50000"/>
                  </a:schemeClr>
                </a:solidFill>
              </a:rPr>
              <a:t>.</a:t>
            </a:r>
          </a:p>
          <a:p>
            <a:r>
              <a:rPr lang="en-US" dirty="0">
                <a:solidFill>
                  <a:schemeClr val="tx1">
                    <a:lumMod val="50000"/>
                  </a:schemeClr>
                </a:solidFill>
              </a:rPr>
              <a:t>Deadline for submitting comments is September 23</a:t>
            </a:r>
            <a:r>
              <a:rPr lang="en-US" baseline="30000" dirty="0">
                <a:solidFill>
                  <a:schemeClr val="tx1">
                    <a:lumMod val="50000"/>
                  </a:schemeClr>
                </a:solidFill>
              </a:rPr>
              <a:t>rd</a:t>
            </a:r>
            <a:r>
              <a:rPr lang="en-US" dirty="0" smtClean="0">
                <a:solidFill>
                  <a:schemeClr val="tx1">
                    <a:lumMod val="50000"/>
                  </a:schemeClr>
                </a:solidFill>
              </a:rPr>
              <a:t>.</a:t>
            </a:r>
            <a:endParaRPr lang="en-US" dirty="0">
              <a:solidFill>
                <a:schemeClr val="tx1">
                  <a:lumMod val="50000"/>
                </a:schemeClr>
              </a:solidFill>
            </a:endParaRPr>
          </a:p>
        </p:txBody>
      </p:sp>
    </p:spTree>
    <p:extLst>
      <p:ext uri="{BB962C8B-B14F-4D97-AF65-F5344CB8AC3E}">
        <p14:creationId xmlns:p14="http://schemas.microsoft.com/office/powerpoint/2010/main" val="195432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61" y="365129"/>
            <a:ext cx="11151219" cy="1325563"/>
          </a:xfrm>
        </p:spPr>
        <p:txBody>
          <a:bodyPr/>
          <a:lstStyle/>
          <a:p>
            <a:r>
              <a:rPr lang="en-US" dirty="0" smtClean="0"/>
              <a:t>Reduce Childhood Food Insecurity: Take Action</a:t>
            </a:r>
            <a:endParaRPr lang="en-US" dirty="0"/>
          </a:p>
        </p:txBody>
      </p:sp>
      <p:sp>
        <p:nvSpPr>
          <p:cNvPr id="3" name="Content Placeholder 2"/>
          <p:cNvSpPr>
            <a:spLocks noGrp="1"/>
          </p:cNvSpPr>
          <p:nvPr>
            <p:ph idx="1"/>
          </p:nvPr>
        </p:nvSpPr>
        <p:spPr/>
        <p:txBody>
          <a:bodyPr/>
          <a:lstStyle/>
          <a:p>
            <a:r>
              <a:rPr lang="en-US" dirty="0" smtClean="0">
                <a:solidFill>
                  <a:srgbClr val="000000"/>
                </a:solidFill>
              </a:rPr>
              <a:t>Submit comments to USDA opposing proposal to end broad-based </a:t>
            </a:r>
            <a:r>
              <a:rPr lang="en-US" dirty="0">
                <a:solidFill>
                  <a:srgbClr val="000000"/>
                </a:solidFill>
              </a:rPr>
              <a:t>categorical eligibility</a:t>
            </a:r>
            <a:r>
              <a:rPr lang="en-US" dirty="0" smtClean="0">
                <a:solidFill>
                  <a:srgbClr val="000000"/>
                </a:solidFill>
              </a:rPr>
              <a:t> for SNAP.</a:t>
            </a:r>
          </a:p>
          <a:p>
            <a:r>
              <a:rPr lang="en-US" dirty="0" smtClean="0">
                <a:solidFill>
                  <a:srgbClr val="000000"/>
                </a:solidFill>
              </a:rPr>
              <a:t>Implement targeted and community based outreach strategies for immigrant, African-American, and Hispanic families.</a:t>
            </a:r>
          </a:p>
          <a:p>
            <a:r>
              <a:rPr lang="en-US" dirty="0" smtClean="0">
                <a:solidFill>
                  <a:srgbClr val="000000"/>
                </a:solidFill>
              </a:rPr>
              <a:t>Support adequate staffing and resources for agencies that determine eligibility for public programs.</a:t>
            </a:r>
          </a:p>
          <a:p>
            <a:r>
              <a:rPr lang="en-US" dirty="0" smtClean="0">
                <a:solidFill>
                  <a:srgbClr val="000000"/>
                </a:solidFill>
              </a:rPr>
              <a:t>Reduce poverty and increase economic activity by increasing percentage of SNAP and WIC eligible persons enrolled. </a:t>
            </a:r>
          </a:p>
          <a:p>
            <a:r>
              <a:rPr lang="en-US" dirty="0" smtClean="0">
                <a:solidFill>
                  <a:srgbClr val="000000"/>
                </a:solidFill>
              </a:rPr>
              <a:t>Push State of Ohio to support role of “community assisters”</a:t>
            </a:r>
          </a:p>
          <a:p>
            <a:endParaRPr lang="en-US" dirty="0">
              <a:solidFill>
                <a:srgbClr val="000000"/>
              </a:solidFill>
            </a:endParaRPr>
          </a:p>
        </p:txBody>
      </p:sp>
    </p:spTree>
    <p:extLst>
      <p:ext uri="{BB962C8B-B14F-4D97-AF65-F5344CB8AC3E}">
        <p14:creationId xmlns:p14="http://schemas.microsoft.com/office/powerpoint/2010/main" val="236690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dirty="0" smtClean="0"/>
              <a:t>Overview</a:t>
            </a:r>
            <a:endParaRPr lang="en-US" dirty="0">
              <a:latin typeface="+mn-lt"/>
            </a:endParaRPr>
          </a:p>
        </p:txBody>
      </p:sp>
      <p:sp>
        <p:nvSpPr>
          <p:cNvPr id="3" name="Content Placeholder 2"/>
          <p:cNvSpPr>
            <a:spLocks noGrp="1"/>
          </p:cNvSpPr>
          <p:nvPr>
            <p:ph idx="1"/>
          </p:nvPr>
        </p:nvSpPr>
        <p:spPr>
          <a:xfrm>
            <a:off x="291790" y="1825625"/>
            <a:ext cx="10515600" cy="4351338"/>
          </a:xfrm>
        </p:spPr>
        <p:txBody>
          <a:bodyPr/>
          <a:lstStyle/>
          <a:p>
            <a:r>
              <a:rPr lang="en-US" sz="3600" dirty="0" smtClean="0">
                <a:solidFill>
                  <a:schemeClr val="tx1">
                    <a:lumMod val="50000"/>
                  </a:schemeClr>
                </a:solidFill>
              </a:rPr>
              <a:t>Trends in childhood food insecurity</a:t>
            </a:r>
          </a:p>
          <a:p>
            <a:r>
              <a:rPr lang="en-US" sz="3600" dirty="0" smtClean="0">
                <a:solidFill>
                  <a:schemeClr val="tx1">
                    <a:lumMod val="50000"/>
                  </a:schemeClr>
                </a:solidFill>
              </a:rPr>
              <a:t>Consequences of childhood food insecurity</a:t>
            </a:r>
          </a:p>
          <a:p>
            <a:r>
              <a:rPr lang="en-US" sz="3600" dirty="0" smtClean="0">
                <a:solidFill>
                  <a:schemeClr val="tx1">
                    <a:lumMod val="50000"/>
                  </a:schemeClr>
                </a:solidFill>
              </a:rPr>
              <a:t>Direct and indirect </a:t>
            </a:r>
            <a:r>
              <a:rPr lang="en-US" sz="3600" dirty="0">
                <a:solidFill>
                  <a:schemeClr val="tx1">
                    <a:lumMod val="50000"/>
                  </a:schemeClr>
                </a:solidFill>
              </a:rPr>
              <a:t>s</a:t>
            </a:r>
            <a:r>
              <a:rPr lang="en-US" sz="3600" dirty="0" smtClean="0">
                <a:solidFill>
                  <a:schemeClr val="tx1">
                    <a:lumMod val="50000"/>
                  </a:schemeClr>
                </a:solidFill>
              </a:rPr>
              <a:t>trategies for reducing </a:t>
            </a:r>
            <a:r>
              <a:rPr lang="en-US" sz="3600" dirty="0">
                <a:solidFill>
                  <a:schemeClr val="tx1">
                    <a:lumMod val="50000"/>
                  </a:schemeClr>
                </a:solidFill>
              </a:rPr>
              <a:t>f</a:t>
            </a:r>
            <a:r>
              <a:rPr lang="en-US" sz="3600" dirty="0" smtClean="0">
                <a:solidFill>
                  <a:schemeClr val="tx1">
                    <a:lumMod val="50000"/>
                  </a:schemeClr>
                </a:solidFill>
              </a:rPr>
              <a:t>ood </a:t>
            </a:r>
            <a:r>
              <a:rPr lang="en-US" sz="3600" dirty="0">
                <a:solidFill>
                  <a:schemeClr val="tx1">
                    <a:lumMod val="50000"/>
                  </a:schemeClr>
                </a:solidFill>
              </a:rPr>
              <a:t>i</a:t>
            </a:r>
            <a:r>
              <a:rPr lang="en-US" sz="3600" dirty="0" smtClean="0">
                <a:solidFill>
                  <a:schemeClr val="tx1">
                    <a:lumMod val="50000"/>
                  </a:schemeClr>
                </a:solidFill>
              </a:rPr>
              <a:t>nsecurity </a:t>
            </a:r>
          </a:p>
          <a:p>
            <a:r>
              <a:rPr lang="en-US" sz="3600" dirty="0" smtClean="0">
                <a:solidFill>
                  <a:schemeClr val="tx1">
                    <a:lumMod val="50000"/>
                  </a:schemeClr>
                </a:solidFill>
              </a:rPr>
              <a:t>Barriers and threats</a:t>
            </a:r>
          </a:p>
          <a:p>
            <a:endParaRPr lang="en-US" dirty="0" smtClean="0"/>
          </a:p>
        </p:txBody>
      </p:sp>
    </p:spTree>
    <p:extLst>
      <p:ext uri="{BB962C8B-B14F-4D97-AF65-F5344CB8AC3E}">
        <p14:creationId xmlns:p14="http://schemas.microsoft.com/office/powerpoint/2010/main" val="3473752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30936" y="3173387"/>
            <a:ext cx="5647944" cy="1921955"/>
          </a:xfrm>
        </p:spPr>
        <p:txBody>
          <a:bodyPr>
            <a:normAutofit/>
          </a:bodyPr>
          <a:lstStyle/>
          <a:p>
            <a:pPr marL="0" indent="0">
              <a:buNone/>
            </a:pPr>
            <a:r>
              <a:rPr lang="en-US" sz="3200" b="1" dirty="0" smtClean="0">
                <a:solidFill>
                  <a:schemeClr val="tx1">
                    <a:lumMod val="50000"/>
                  </a:schemeClr>
                </a:solidFill>
              </a:rPr>
              <a:t>Contact Information</a:t>
            </a:r>
          </a:p>
          <a:p>
            <a:pPr marL="0" indent="0">
              <a:buNone/>
            </a:pPr>
            <a:r>
              <a:rPr lang="en-US" dirty="0" smtClean="0">
                <a:hlinkClick r:id="rId2"/>
              </a:rPr>
              <a:t>jcorlett@communitysolutions.com</a:t>
            </a:r>
            <a:endParaRPr lang="en-US" dirty="0" smtClean="0"/>
          </a:p>
          <a:p>
            <a:pPr marL="0" indent="0">
              <a:buNone/>
            </a:pPr>
            <a:r>
              <a:rPr lang="en-US" dirty="0" smtClean="0"/>
              <a:t>      </a:t>
            </a:r>
            <a:r>
              <a:rPr lang="en-US" dirty="0" smtClean="0">
                <a:solidFill>
                  <a:schemeClr val="tx1">
                    <a:lumMod val="50000"/>
                  </a:schemeClr>
                </a:solidFill>
              </a:rPr>
              <a:t>@@</a:t>
            </a:r>
            <a:r>
              <a:rPr lang="en-US" dirty="0" err="1" smtClean="0">
                <a:solidFill>
                  <a:schemeClr val="tx1">
                    <a:lumMod val="50000"/>
                  </a:schemeClr>
                </a:solidFill>
              </a:rPr>
              <a:t>CommunitySolsED</a:t>
            </a:r>
            <a:endParaRPr lang="en-US" dirty="0">
              <a:solidFill>
                <a:schemeClr val="tx1">
                  <a:lumMod val="5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08373" y="2107684"/>
            <a:ext cx="3246398" cy="4053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36" y="4134364"/>
            <a:ext cx="867373" cy="630291"/>
          </a:xfrm>
          <a:prstGeom prst="rect">
            <a:avLst/>
          </a:prstGeom>
        </p:spPr>
      </p:pic>
    </p:spTree>
    <p:extLst>
      <p:ext uri="{BB962C8B-B14F-4D97-AF65-F5344CB8AC3E}">
        <p14:creationId xmlns:p14="http://schemas.microsoft.com/office/powerpoint/2010/main" val="780330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94" y="200480"/>
            <a:ext cx="10515600" cy="1325563"/>
          </a:xfrm>
        </p:spPr>
        <p:txBody>
          <a:bodyPr/>
          <a:lstStyle/>
          <a:p>
            <a:r>
              <a:rPr lang="en-US" dirty="0" smtClean="0"/>
              <a:t>What is Food Insecurity?</a:t>
            </a:r>
            <a:endParaRPr lang="en-US" dirty="0"/>
          </a:p>
        </p:txBody>
      </p:sp>
      <p:sp>
        <p:nvSpPr>
          <p:cNvPr id="3" name="Content Placeholder 2"/>
          <p:cNvSpPr>
            <a:spLocks noGrp="1"/>
          </p:cNvSpPr>
          <p:nvPr>
            <p:ph idx="1"/>
          </p:nvPr>
        </p:nvSpPr>
        <p:spPr>
          <a:xfrm>
            <a:off x="850446" y="1695458"/>
            <a:ext cx="6712693" cy="4648191"/>
          </a:xfrm>
        </p:spPr>
        <p:txBody>
          <a:bodyPr>
            <a:normAutofit/>
          </a:bodyPr>
          <a:lstStyle/>
          <a:p>
            <a:pPr marL="0" indent="0">
              <a:buNone/>
            </a:pPr>
            <a:r>
              <a:rPr lang="en-US" sz="3600" dirty="0">
                <a:solidFill>
                  <a:schemeClr val="tx1">
                    <a:lumMod val="50000"/>
                  </a:schemeClr>
                </a:solidFill>
              </a:rPr>
              <a:t>Food insecurity describes a household’s inability to provide enough food for every person to live an active, healthy life. Food insecurity is one way we </a:t>
            </a:r>
            <a:r>
              <a:rPr lang="en-US" sz="3600" dirty="0" smtClean="0">
                <a:solidFill>
                  <a:schemeClr val="tx1">
                    <a:lumMod val="50000"/>
                  </a:schemeClr>
                </a:solidFill>
              </a:rPr>
              <a:t>measure </a:t>
            </a:r>
            <a:r>
              <a:rPr lang="en-US" sz="3600" dirty="0">
                <a:solidFill>
                  <a:schemeClr val="tx1">
                    <a:lumMod val="50000"/>
                  </a:schemeClr>
                </a:solidFill>
              </a:rPr>
              <a:t>and assess the risk of hunger. In the United States currently, 1 in </a:t>
            </a:r>
            <a:r>
              <a:rPr lang="en-US" sz="3600" dirty="0">
                <a:solidFill>
                  <a:schemeClr val="tx1">
                    <a:lumMod val="50000"/>
                  </a:schemeClr>
                </a:solidFill>
              </a:rPr>
              <a:t>6 </a:t>
            </a:r>
            <a:r>
              <a:rPr lang="en-US" sz="3600" dirty="0" smtClean="0">
                <a:solidFill>
                  <a:schemeClr val="tx1">
                    <a:lumMod val="50000"/>
                  </a:schemeClr>
                </a:solidFill>
              </a:rPr>
              <a:t>children </a:t>
            </a:r>
            <a:r>
              <a:rPr lang="en-US" sz="3600" dirty="0">
                <a:solidFill>
                  <a:schemeClr val="tx1">
                    <a:lumMod val="50000"/>
                  </a:schemeClr>
                </a:solidFill>
              </a:rPr>
              <a:t>struggle with hunger.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139" y="2034288"/>
            <a:ext cx="4036588" cy="2690808"/>
          </a:xfrm>
          <a:prstGeom prst="rect">
            <a:avLst/>
          </a:prstGeom>
        </p:spPr>
      </p:pic>
    </p:spTree>
    <p:extLst>
      <p:ext uri="{BB962C8B-B14F-4D97-AF65-F5344CB8AC3E}">
        <p14:creationId xmlns:p14="http://schemas.microsoft.com/office/powerpoint/2010/main" val="337975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385" y="209012"/>
            <a:ext cx="11075020" cy="1325563"/>
          </a:xfrm>
        </p:spPr>
        <p:txBody>
          <a:bodyPr>
            <a:noAutofit/>
          </a:bodyPr>
          <a:lstStyle/>
          <a:p>
            <a:r>
              <a:rPr lang="en-US" dirty="0" smtClean="0"/>
              <a:t>Childhood Food Insecurity Rates Have Been Decreasing</a:t>
            </a:r>
            <a:endParaRPr lang="en-US" dirty="0">
              <a:latin typeface="+mn-lt"/>
            </a:endParaRPr>
          </a:p>
        </p:txBody>
      </p:sp>
      <p:sp>
        <p:nvSpPr>
          <p:cNvPr id="7" name="TextBox 6"/>
          <p:cNvSpPr txBox="1"/>
          <p:nvPr/>
        </p:nvSpPr>
        <p:spPr>
          <a:xfrm>
            <a:off x="5986824" y="1690691"/>
            <a:ext cx="5411582" cy="4832092"/>
          </a:xfrm>
          <a:prstGeom prst="rect">
            <a:avLst/>
          </a:prstGeom>
          <a:noFill/>
        </p:spPr>
        <p:txBody>
          <a:bodyPr wrap="square" rtlCol="0">
            <a:spAutoFit/>
          </a:bodyPr>
          <a:lstStyle/>
          <a:p>
            <a:r>
              <a:rPr lang="en-US" sz="3000" dirty="0">
                <a:solidFill>
                  <a:schemeClr val="tx1">
                    <a:lumMod val="50000"/>
                  </a:schemeClr>
                </a:solidFill>
              </a:rPr>
              <a:t>Household food insecurity among children rose from 1999 to 2004, reflecting a slowing economy. In 2005, the rate of household food insecurity among children declined; it </a:t>
            </a:r>
            <a:r>
              <a:rPr lang="en-US" sz="3000" dirty="0" smtClean="0">
                <a:solidFill>
                  <a:schemeClr val="tx1">
                    <a:lumMod val="50000"/>
                  </a:schemeClr>
                </a:solidFill>
              </a:rPr>
              <a:t>remained </a:t>
            </a:r>
            <a:r>
              <a:rPr lang="en-US" sz="3000" dirty="0">
                <a:solidFill>
                  <a:schemeClr val="tx1">
                    <a:lumMod val="50000"/>
                  </a:schemeClr>
                </a:solidFill>
              </a:rPr>
              <a:t>fairly constant (at </a:t>
            </a:r>
            <a:r>
              <a:rPr lang="en-US" sz="3000" dirty="0" smtClean="0">
                <a:solidFill>
                  <a:schemeClr val="tx1">
                    <a:lumMod val="50000"/>
                  </a:schemeClr>
                </a:solidFill>
              </a:rPr>
              <a:t>17%) </a:t>
            </a:r>
            <a:r>
              <a:rPr lang="en-US" sz="3000" dirty="0">
                <a:solidFill>
                  <a:schemeClr val="tx1">
                    <a:lumMod val="50000"/>
                  </a:schemeClr>
                </a:solidFill>
              </a:rPr>
              <a:t>until 2008, when it rose to </a:t>
            </a:r>
            <a:r>
              <a:rPr lang="en-US" sz="3000" dirty="0" smtClean="0">
                <a:solidFill>
                  <a:schemeClr val="tx1">
                    <a:lumMod val="50000"/>
                  </a:schemeClr>
                </a:solidFill>
              </a:rPr>
              <a:t>23%. </a:t>
            </a:r>
            <a:r>
              <a:rPr lang="en-US" sz="3000" dirty="0">
                <a:solidFill>
                  <a:schemeClr val="tx1">
                    <a:lumMod val="50000"/>
                  </a:schemeClr>
                </a:solidFill>
              </a:rPr>
              <a:t>Since then, the rate has </a:t>
            </a:r>
            <a:r>
              <a:rPr lang="en-US" sz="3000" dirty="0" smtClean="0">
                <a:solidFill>
                  <a:schemeClr val="tx1">
                    <a:lumMod val="50000"/>
                  </a:schemeClr>
                </a:solidFill>
              </a:rPr>
              <a:t>decreased</a:t>
            </a:r>
            <a:r>
              <a:rPr lang="en-US" sz="3000" dirty="0">
                <a:solidFill>
                  <a:schemeClr val="tx1">
                    <a:lumMod val="50000"/>
                  </a:schemeClr>
                </a:solidFill>
              </a:rPr>
              <a:t>.</a:t>
            </a:r>
          </a:p>
          <a:p>
            <a:r>
              <a:rPr lang="en-US" sz="1900" dirty="0" smtClean="0"/>
              <a:t>Source: Food Insecurity, Child Trends, September, 2018</a:t>
            </a:r>
            <a:endParaRPr lang="en-US" sz="19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87" y="1871381"/>
            <a:ext cx="5613052" cy="4072591"/>
          </a:xfrm>
          <a:prstGeom prst="rect">
            <a:avLst/>
          </a:prstGeom>
        </p:spPr>
      </p:pic>
    </p:spTree>
    <p:extLst>
      <p:ext uri="{BB962C8B-B14F-4D97-AF65-F5344CB8AC3E}">
        <p14:creationId xmlns:p14="http://schemas.microsoft.com/office/powerpoint/2010/main" val="1819664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385" y="209012"/>
            <a:ext cx="11318488" cy="1325563"/>
          </a:xfrm>
        </p:spPr>
        <p:txBody>
          <a:bodyPr>
            <a:noAutofit/>
          </a:bodyPr>
          <a:lstStyle/>
          <a:p>
            <a:r>
              <a:rPr lang="en-US" dirty="0" smtClean="0"/>
              <a:t>A Sample of Food Security Questions Asked of Households with Children</a:t>
            </a:r>
            <a:endParaRPr lang="en-US" dirty="0">
              <a:latin typeface="+mn-lt"/>
            </a:endParaRPr>
          </a:p>
        </p:txBody>
      </p:sp>
      <p:sp>
        <p:nvSpPr>
          <p:cNvPr id="7" name="TextBox 6"/>
          <p:cNvSpPr txBox="1"/>
          <p:nvPr/>
        </p:nvSpPr>
        <p:spPr>
          <a:xfrm>
            <a:off x="188188" y="1880262"/>
            <a:ext cx="10494679" cy="4401205"/>
          </a:xfrm>
          <a:prstGeom prst="rect">
            <a:avLst/>
          </a:prstGeom>
          <a:noFill/>
        </p:spPr>
        <p:txBody>
          <a:bodyPr wrap="square" rtlCol="0">
            <a:spAutoFit/>
          </a:bodyPr>
          <a:lstStyle/>
          <a:p>
            <a:pPr marL="457200" indent="-457200">
              <a:buFont typeface="Wingdings" panose="05000000000000000000" pitchFamily="2" charset="2"/>
              <a:buChar char="q"/>
            </a:pPr>
            <a:r>
              <a:rPr lang="en-US" sz="2800" dirty="0" smtClean="0">
                <a:solidFill>
                  <a:schemeClr val="tx1">
                    <a:lumMod val="50000"/>
                  </a:schemeClr>
                </a:solidFill>
              </a:rPr>
              <a:t>We </a:t>
            </a:r>
            <a:r>
              <a:rPr lang="en-US" sz="2800" dirty="0">
                <a:solidFill>
                  <a:schemeClr val="tx1">
                    <a:lumMod val="50000"/>
                  </a:schemeClr>
                </a:solidFill>
              </a:rPr>
              <a:t>relied on only a few kinds of low-cost food to feed our children because we were running out of money to buy </a:t>
            </a:r>
            <a:r>
              <a:rPr lang="en-US" sz="2800" dirty="0" smtClean="0">
                <a:solidFill>
                  <a:schemeClr val="tx1">
                    <a:lumMod val="50000"/>
                  </a:schemeClr>
                </a:solidFill>
              </a:rPr>
              <a:t>food</a:t>
            </a:r>
            <a:r>
              <a:rPr lang="en-US" sz="2800" dirty="0">
                <a:solidFill>
                  <a:schemeClr val="tx1">
                    <a:lumMod val="50000"/>
                  </a:schemeClr>
                </a:solidFill>
              </a:rPr>
              <a:t>.</a:t>
            </a:r>
            <a:r>
              <a:rPr lang="en-US" sz="2800" dirty="0" smtClean="0">
                <a:solidFill>
                  <a:schemeClr val="tx1">
                    <a:lumMod val="50000"/>
                  </a:schemeClr>
                </a:solidFill>
              </a:rPr>
              <a:t> </a:t>
            </a:r>
          </a:p>
          <a:p>
            <a:pPr marL="457200" indent="-457200">
              <a:buFont typeface="Wingdings" panose="05000000000000000000" pitchFamily="2" charset="2"/>
              <a:buChar char="q"/>
            </a:pPr>
            <a:r>
              <a:rPr lang="en-US" sz="2800" dirty="0" smtClean="0">
                <a:solidFill>
                  <a:schemeClr val="tx1">
                    <a:lumMod val="50000"/>
                  </a:schemeClr>
                </a:solidFill>
              </a:rPr>
              <a:t>We </a:t>
            </a:r>
            <a:r>
              <a:rPr lang="en-US" sz="2800" dirty="0">
                <a:solidFill>
                  <a:schemeClr val="tx1">
                    <a:lumMod val="50000"/>
                  </a:schemeClr>
                </a:solidFill>
              </a:rPr>
              <a:t>couldn’t feed our children a balanced meal, because we couldn’t afford that</a:t>
            </a:r>
            <a:r>
              <a:rPr lang="en-US" sz="2800" dirty="0" smtClean="0">
                <a:solidFill>
                  <a:schemeClr val="tx1">
                    <a:lumMod val="50000"/>
                  </a:schemeClr>
                </a:solidFill>
              </a:rPr>
              <a:t>.</a:t>
            </a:r>
          </a:p>
          <a:p>
            <a:pPr marL="457200" indent="-457200">
              <a:buFont typeface="Wingdings" panose="05000000000000000000" pitchFamily="2" charset="2"/>
              <a:buChar char="q"/>
            </a:pPr>
            <a:r>
              <a:rPr lang="en-US" sz="2800" dirty="0" smtClean="0">
                <a:solidFill>
                  <a:schemeClr val="tx1">
                    <a:lumMod val="50000"/>
                  </a:schemeClr>
                </a:solidFill>
              </a:rPr>
              <a:t>In </a:t>
            </a:r>
            <a:r>
              <a:rPr lang="en-US" sz="2800" dirty="0">
                <a:solidFill>
                  <a:schemeClr val="tx1">
                    <a:lumMod val="50000"/>
                  </a:schemeClr>
                </a:solidFill>
              </a:rPr>
              <a:t>the last 12 months, did you ever cut the size of any of the children’s meals because there wasn’t enough money for food</a:t>
            </a:r>
            <a:r>
              <a:rPr lang="en-US" sz="2800" dirty="0" smtClean="0">
                <a:solidFill>
                  <a:schemeClr val="tx1">
                    <a:lumMod val="50000"/>
                  </a:schemeClr>
                </a:solidFill>
              </a:rPr>
              <a:t>?</a:t>
            </a:r>
          </a:p>
          <a:p>
            <a:pPr marL="457200" indent="-457200">
              <a:buFont typeface="Wingdings" panose="05000000000000000000" pitchFamily="2" charset="2"/>
              <a:buChar char="q"/>
            </a:pPr>
            <a:r>
              <a:rPr lang="en-US" sz="2800" dirty="0" smtClean="0">
                <a:solidFill>
                  <a:schemeClr val="tx1">
                    <a:lumMod val="50000"/>
                  </a:schemeClr>
                </a:solidFill>
              </a:rPr>
              <a:t>In the </a:t>
            </a:r>
            <a:r>
              <a:rPr lang="en-US" sz="2800" dirty="0">
                <a:solidFill>
                  <a:schemeClr val="tx1">
                    <a:lumMod val="50000"/>
                  </a:schemeClr>
                </a:solidFill>
              </a:rPr>
              <a:t>last 12 months, did any of the children ever skip a meal because there wasn’t enough money for food? </a:t>
            </a:r>
            <a:endParaRPr lang="en-US" sz="2800" dirty="0" smtClean="0">
              <a:solidFill>
                <a:schemeClr val="tx1">
                  <a:lumMod val="50000"/>
                </a:schemeClr>
              </a:solidFill>
            </a:endParaRPr>
          </a:p>
          <a:p>
            <a:pPr marL="457200" indent="-457200">
              <a:buFont typeface="Wingdings" panose="05000000000000000000" pitchFamily="2" charset="2"/>
              <a:buChar char="q"/>
            </a:pPr>
            <a:r>
              <a:rPr lang="en-US" sz="2800" dirty="0" smtClean="0">
                <a:solidFill>
                  <a:schemeClr val="tx1">
                    <a:lumMod val="50000"/>
                  </a:schemeClr>
                </a:solidFill>
              </a:rPr>
              <a:t>In </a:t>
            </a:r>
            <a:r>
              <a:rPr lang="en-US" sz="2800" dirty="0">
                <a:solidFill>
                  <a:schemeClr val="tx1">
                    <a:lumMod val="50000"/>
                  </a:schemeClr>
                </a:solidFill>
              </a:rPr>
              <a:t>the last 12 months, did any of the children ever not eat for a whole day because there wasn’t enough money for food</a:t>
            </a:r>
            <a:r>
              <a:rPr lang="en-US" sz="2800" dirty="0" smtClean="0">
                <a:solidFill>
                  <a:schemeClr val="tx1">
                    <a:lumMod val="50000"/>
                  </a:schemeClr>
                </a:solidFill>
              </a:rPr>
              <a:t>?</a:t>
            </a:r>
            <a:endParaRPr lang="en-US" sz="2800" dirty="0">
              <a:solidFill>
                <a:schemeClr val="tx1">
                  <a:lumMod val="50000"/>
                </a:schemeClr>
              </a:solidFill>
            </a:endParaRPr>
          </a:p>
        </p:txBody>
      </p:sp>
    </p:spTree>
    <p:extLst>
      <p:ext uri="{BB962C8B-B14F-4D97-AF65-F5344CB8AC3E}">
        <p14:creationId xmlns:p14="http://schemas.microsoft.com/office/powerpoint/2010/main" val="2503609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5244" y="197860"/>
            <a:ext cx="10515600" cy="1325563"/>
          </a:xfrm>
        </p:spPr>
        <p:txBody>
          <a:bodyPr>
            <a:noAutofit/>
          </a:bodyPr>
          <a:lstStyle/>
          <a:p>
            <a:r>
              <a:rPr lang="en-US" dirty="0" smtClean="0"/>
              <a:t>Food Insecurity Rates Remain Higher for Black and Hispanic Children</a:t>
            </a:r>
            <a:endParaRPr lang="en-US"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0692"/>
            <a:ext cx="5797252" cy="4847419"/>
          </a:xfrm>
          <a:prstGeom prst="rect">
            <a:avLst/>
          </a:prstGeom>
        </p:spPr>
      </p:pic>
      <p:sp>
        <p:nvSpPr>
          <p:cNvPr id="7" name="TextBox 6"/>
          <p:cNvSpPr txBox="1"/>
          <p:nvPr/>
        </p:nvSpPr>
        <p:spPr>
          <a:xfrm>
            <a:off x="5986823" y="1690691"/>
            <a:ext cx="5532387" cy="4616648"/>
          </a:xfrm>
          <a:prstGeom prst="rect">
            <a:avLst/>
          </a:prstGeom>
          <a:noFill/>
        </p:spPr>
        <p:txBody>
          <a:bodyPr wrap="square" rtlCol="0">
            <a:spAutoFit/>
          </a:bodyPr>
          <a:lstStyle/>
          <a:p>
            <a:r>
              <a:rPr lang="en-US" sz="3200" dirty="0">
                <a:solidFill>
                  <a:schemeClr val="tx1">
                    <a:lumMod val="50000"/>
                  </a:schemeClr>
                </a:solidFill>
              </a:rPr>
              <a:t>In 2016, household food insecurity was almost </a:t>
            </a:r>
            <a:r>
              <a:rPr lang="en-US" sz="3200" dirty="0" smtClean="0">
                <a:solidFill>
                  <a:schemeClr val="tx1">
                    <a:lumMod val="50000"/>
                  </a:schemeClr>
                </a:solidFill>
              </a:rPr>
              <a:t>twice </a:t>
            </a:r>
            <a:r>
              <a:rPr lang="en-US" sz="3200" dirty="0">
                <a:solidFill>
                  <a:schemeClr val="tx1">
                    <a:lumMod val="50000"/>
                  </a:schemeClr>
                </a:solidFill>
              </a:rPr>
              <a:t>as prevalent among children in households headed by non-Hispanic black </a:t>
            </a:r>
            <a:r>
              <a:rPr lang="en-US" sz="3200" dirty="0" smtClean="0">
                <a:solidFill>
                  <a:schemeClr val="tx1">
                    <a:lumMod val="50000"/>
                  </a:schemeClr>
                </a:solidFill>
              </a:rPr>
              <a:t>or </a:t>
            </a:r>
            <a:r>
              <a:rPr lang="en-US" sz="3200" dirty="0">
                <a:solidFill>
                  <a:schemeClr val="tx1">
                    <a:lumMod val="50000"/>
                  </a:schemeClr>
                </a:solidFill>
              </a:rPr>
              <a:t>Hispanic adults </a:t>
            </a:r>
            <a:r>
              <a:rPr lang="en-US" sz="3200" dirty="0" smtClean="0">
                <a:solidFill>
                  <a:schemeClr val="tx1">
                    <a:lumMod val="50000"/>
                  </a:schemeClr>
                </a:solidFill>
              </a:rPr>
              <a:t>than </a:t>
            </a:r>
            <a:r>
              <a:rPr lang="en-US" sz="3200" dirty="0">
                <a:solidFill>
                  <a:schemeClr val="tx1">
                    <a:lumMod val="50000"/>
                  </a:schemeClr>
                </a:solidFill>
              </a:rPr>
              <a:t>in those headed by non-Hispanic white </a:t>
            </a:r>
            <a:r>
              <a:rPr lang="en-US" sz="3200" dirty="0" smtClean="0">
                <a:solidFill>
                  <a:schemeClr val="tx1">
                    <a:lumMod val="50000"/>
                  </a:schemeClr>
                </a:solidFill>
              </a:rPr>
              <a:t>adults.</a:t>
            </a:r>
          </a:p>
          <a:p>
            <a:endParaRPr lang="en-US" sz="3200" dirty="0"/>
          </a:p>
          <a:p>
            <a:r>
              <a:rPr lang="en-US" sz="1900" dirty="0" smtClean="0"/>
              <a:t>Source: Food Insecurity, Child Trends, September, 2018</a:t>
            </a:r>
            <a:endParaRPr lang="en-US" sz="1900" dirty="0"/>
          </a:p>
        </p:txBody>
      </p:sp>
    </p:spTree>
    <p:extLst>
      <p:ext uri="{BB962C8B-B14F-4D97-AF65-F5344CB8AC3E}">
        <p14:creationId xmlns:p14="http://schemas.microsoft.com/office/powerpoint/2010/main" val="2425175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42465"/>
            <a:ext cx="10515600" cy="1325563"/>
          </a:xfrm>
        </p:spPr>
        <p:txBody>
          <a:bodyPr>
            <a:noAutofit/>
          </a:bodyPr>
          <a:lstStyle/>
          <a:p>
            <a:r>
              <a:rPr lang="en-US" dirty="0" smtClean="0"/>
              <a:t>Food Insecurity Has Negative Impacts on Children’s Health</a:t>
            </a:r>
            <a:endParaRPr lang="en-US" dirty="0">
              <a:latin typeface="+mn-lt"/>
            </a:endParaRPr>
          </a:p>
        </p:txBody>
      </p:sp>
      <p:sp>
        <p:nvSpPr>
          <p:cNvPr id="3" name="Content Placeholder 2"/>
          <p:cNvSpPr>
            <a:spLocks noGrp="1"/>
          </p:cNvSpPr>
          <p:nvPr>
            <p:ph idx="1"/>
          </p:nvPr>
        </p:nvSpPr>
        <p:spPr>
          <a:xfrm>
            <a:off x="447908" y="1725263"/>
            <a:ext cx="10515600" cy="5456121"/>
          </a:xfrm>
        </p:spPr>
        <p:txBody>
          <a:bodyPr>
            <a:noAutofit/>
          </a:bodyPr>
          <a:lstStyle/>
          <a:p>
            <a:r>
              <a:rPr lang="en-US" dirty="0" smtClean="0">
                <a:solidFill>
                  <a:schemeClr val="tx1">
                    <a:lumMod val="50000"/>
                  </a:schemeClr>
                </a:solidFill>
              </a:rPr>
              <a:t>Children in </a:t>
            </a:r>
            <a:r>
              <a:rPr lang="en-US" dirty="0">
                <a:solidFill>
                  <a:schemeClr val="tx1">
                    <a:lumMod val="50000"/>
                  </a:schemeClr>
                </a:solidFill>
              </a:rPr>
              <a:t>food-insecure </a:t>
            </a:r>
            <a:r>
              <a:rPr lang="en-US" dirty="0" smtClean="0">
                <a:solidFill>
                  <a:schemeClr val="tx1">
                    <a:lumMod val="50000"/>
                  </a:schemeClr>
                </a:solidFill>
              </a:rPr>
              <a:t>households </a:t>
            </a:r>
            <a:r>
              <a:rPr lang="en-US" dirty="0">
                <a:solidFill>
                  <a:schemeClr val="tx1">
                    <a:lumMod val="50000"/>
                  </a:schemeClr>
                </a:solidFill>
              </a:rPr>
              <a:t>had rates of lifetime asthma diagnosis and depressive symptoms that were 19.1% and 27.9% higher, </a:t>
            </a:r>
            <a:endParaRPr lang="en-US" dirty="0" smtClean="0">
              <a:solidFill>
                <a:schemeClr val="tx1">
                  <a:lumMod val="50000"/>
                </a:schemeClr>
              </a:solidFill>
            </a:endParaRPr>
          </a:p>
          <a:p>
            <a:r>
              <a:rPr lang="en-US" dirty="0" smtClean="0">
                <a:solidFill>
                  <a:schemeClr val="tx1">
                    <a:lumMod val="50000"/>
                  </a:schemeClr>
                </a:solidFill>
              </a:rPr>
              <a:t>Children in </a:t>
            </a:r>
            <a:r>
              <a:rPr lang="en-US" dirty="0">
                <a:solidFill>
                  <a:schemeClr val="tx1">
                    <a:lumMod val="50000"/>
                  </a:schemeClr>
                </a:solidFill>
              </a:rPr>
              <a:t>food-insecure households</a:t>
            </a:r>
            <a:r>
              <a:rPr lang="en-US" dirty="0" smtClean="0">
                <a:solidFill>
                  <a:schemeClr val="tx1">
                    <a:lumMod val="50000"/>
                  </a:schemeClr>
                </a:solidFill>
              </a:rPr>
              <a:t> had rates </a:t>
            </a:r>
            <a:r>
              <a:rPr lang="en-US" dirty="0">
                <a:solidFill>
                  <a:schemeClr val="tx1">
                    <a:lumMod val="50000"/>
                  </a:schemeClr>
                </a:solidFill>
              </a:rPr>
              <a:t>of foregone medical care that were 179.8% higher, and rates of emergency department use that were 25.9% higher. </a:t>
            </a:r>
            <a:endParaRPr lang="en-US" dirty="0" smtClean="0">
              <a:solidFill>
                <a:schemeClr val="tx1">
                  <a:lumMod val="50000"/>
                </a:schemeClr>
              </a:solidFill>
            </a:endParaRPr>
          </a:p>
          <a:p>
            <a:r>
              <a:rPr lang="en-US" dirty="0" smtClean="0">
                <a:solidFill>
                  <a:schemeClr val="tx1">
                    <a:lumMod val="50000"/>
                  </a:schemeClr>
                </a:solidFill>
              </a:rPr>
              <a:t>A relationship exists between food insecurity and </a:t>
            </a:r>
            <a:r>
              <a:rPr lang="en-US" dirty="0">
                <a:solidFill>
                  <a:schemeClr val="tx1">
                    <a:lumMod val="50000"/>
                  </a:schemeClr>
                </a:solidFill>
              </a:rPr>
              <a:t>Attention-Deficit Hyperactivity Disorder </a:t>
            </a:r>
            <a:r>
              <a:rPr lang="en-US" dirty="0" smtClean="0">
                <a:solidFill>
                  <a:schemeClr val="tx1">
                    <a:lumMod val="50000"/>
                  </a:schemeClr>
                </a:solidFill>
              </a:rPr>
              <a:t> (ADHD) </a:t>
            </a:r>
            <a:r>
              <a:rPr lang="en-US" dirty="0">
                <a:solidFill>
                  <a:schemeClr val="tx1">
                    <a:lumMod val="50000"/>
                  </a:schemeClr>
                </a:solidFill>
              </a:rPr>
              <a:t>symptoms such as inattention, hyperactivity, and </a:t>
            </a:r>
            <a:r>
              <a:rPr lang="en-US" dirty="0" smtClean="0">
                <a:solidFill>
                  <a:schemeClr val="tx1">
                    <a:lumMod val="50000"/>
                  </a:schemeClr>
                </a:solidFill>
              </a:rPr>
              <a:t>impulsivity in children.</a:t>
            </a:r>
          </a:p>
          <a:p>
            <a:pPr marL="0" indent="0" fontAlgn="base">
              <a:buNone/>
            </a:pPr>
            <a:r>
              <a:rPr lang="en-US" sz="1600" dirty="0" smtClean="0">
                <a:solidFill>
                  <a:schemeClr val="bg2">
                    <a:lumMod val="50000"/>
                  </a:schemeClr>
                </a:solidFill>
              </a:rPr>
              <a:t>Sources: </a:t>
            </a:r>
            <a:r>
              <a:rPr lang="en-US" sz="1600" dirty="0"/>
              <a:t>Food Insecurity and Child </a:t>
            </a:r>
            <a:r>
              <a:rPr lang="en-US" sz="1600" dirty="0" smtClean="0"/>
              <a:t>Health, Pediatrics, American Academy of Pediatrics, September, 2019 </a:t>
            </a:r>
          </a:p>
          <a:p>
            <a:pPr marL="0" indent="0" fontAlgn="base">
              <a:buNone/>
            </a:pPr>
            <a:r>
              <a:rPr lang="en-US" sz="1600" dirty="0" smtClean="0"/>
              <a:t>The </a:t>
            </a:r>
            <a:r>
              <a:rPr lang="en-US" sz="1600" dirty="0"/>
              <a:t>Relationship between Food Insecurity and Symptoms of Attention-Deficit Hyperactivity Disorder in Children: </a:t>
            </a:r>
            <a:r>
              <a:rPr lang="en-US" sz="1600" dirty="0" smtClean="0"/>
              <a:t>A </a:t>
            </a:r>
            <a:r>
              <a:rPr lang="en-US" sz="1600" dirty="0"/>
              <a:t>Summary of the </a:t>
            </a:r>
            <a:r>
              <a:rPr lang="en-US" sz="1600" dirty="0" smtClean="0"/>
              <a:t>Literature, Nutrients, March 2019</a:t>
            </a:r>
            <a:endParaRPr lang="en-US" sz="1600" dirty="0"/>
          </a:p>
          <a:p>
            <a:pPr marL="0" indent="0" fontAlgn="base">
              <a:buNone/>
            </a:pPr>
            <a:endParaRPr lang="en-US" sz="3500" dirty="0"/>
          </a:p>
        </p:txBody>
      </p:sp>
    </p:spTree>
    <p:extLst>
      <p:ext uri="{BB962C8B-B14F-4D97-AF65-F5344CB8AC3E}">
        <p14:creationId xmlns:p14="http://schemas.microsoft.com/office/powerpoint/2010/main" val="279831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42465"/>
            <a:ext cx="10515600" cy="1325563"/>
          </a:xfrm>
        </p:spPr>
        <p:txBody>
          <a:bodyPr>
            <a:noAutofit/>
          </a:bodyPr>
          <a:lstStyle/>
          <a:p>
            <a:r>
              <a:rPr lang="en-US" dirty="0" smtClean="0"/>
              <a:t>Parental Food Insecurity Has Negative Impact on Children &amp; Family Functioning</a:t>
            </a:r>
            <a:endParaRPr lang="en-US" dirty="0">
              <a:latin typeface="+mn-lt"/>
            </a:endParaRPr>
          </a:p>
        </p:txBody>
      </p:sp>
      <p:sp>
        <p:nvSpPr>
          <p:cNvPr id="3" name="Content Placeholder 2"/>
          <p:cNvSpPr>
            <a:spLocks noGrp="1"/>
          </p:cNvSpPr>
          <p:nvPr>
            <p:ph idx="1"/>
          </p:nvPr>
        </p:nvSpPr>
        <p:spPr/>
        <p:txBody>
          <a:bodyPr>
            <a:normAutofit/>
          </a:bodyPr>
          <a:lstStyle/>
          <a:p>
            <a:r>
              <a:rPr lang="en-US" sz="3200" dirty="0">
                <a:solidFill>
                  <a:schemeClr val="tx1">
                    <a:lumMod val="50000"/>
                  </a:schemeClr>
                </a:solidFill>
              </a:rPr>
              <a:t>Parents struggling with food insecurity can experience heightened levels of stress, anxiety, and depression.</a:t>
            </a:r>
          </a:p>
          <a:p>
            <a:r>
              <a:rPr lang="en-US" sz="3200" dirty="0">
                <a:solidFill>
                  <a:schemeClr val="tx1">
                    <a:lumMod val="50000"/>
                  </a:schemeClr>
                </a:solidFill>
              </a:rPr>
              <a:t>Parenting aggravation that coincides with food insecurity is negatively associated with children’s executive functioning.</a:t>
            </a:r>
          </a:p>
          <a:p>
            <a:r>
              <a:rPr lang="en-US" sz="3200" dirty="0">
                <a:solidFill>
                  <a:schemeClr val="tx1">
                    <a:lumMod val="50000"/>
                  </a:schemeClr>
                </a:solidFill>
              </a:rPr>
              <a:t>Supporting food-insecure parents may improve parenting and thus have benefits both for parents and their children.</a:t>
            </a:r>
          </a:p>
          <a:p>
            <a:pPr marL="0" indent="0">
              <a:buNone/>
            </a:pPr>
            <a:endParaRPr lang="en-US" sz="1900" dirty="0" smtClean="0"/>
          </a:p>
          <a:p>
            <a:pPr marL="0" indent="0">
              <a:buNone/>
            </a:pPr>
            <a:r>
              <a:rPr lang="en-US" sz="1900" dirty="0" smtClean="0">
                <a:solidFill>
                  <a:schemeClr val="bg2">
                    <a:lumMod val="50000"/>
                  </a:schemeClr>
                </a:solidFill>
              </a:rPr>
              <a:t>Source: </a:t>
            </a:r>
            <a:r>
              <a:rPr lang="en-US" sz="2000" dirty="0">
                <a:solidFill>
                  <a:schemeClr val="bg2">
                    <a:lumMod val="50000"/>
                  </a:schemeClr>
                </a:solidFill>
              </a:rPr>
              <a:t>Parenting Aggravation Associated with Food Insecurity Impacts Children’s Behavior and </a:t>
            </a:r>
            <a:r>
              <a:rPr lang="en-US" sz="2000" dirty="0" smtClean="0">
                <a:solidFill>
                  <a:schemeClr val="bg2">
                    <a:lumMod val="50000"/>
                  </a:schemeClr>
                </a:solidFill>
              </a:rPr>
              <a:t>Development, Center for Poverty Research, University of California, Davis, December 2018</a:t>
            </a:r>
            <a:endParaRPr lang="en-US" dirty="0" smtClean="0">
              <a:solidFill>
                <a:schemeClr val="bg2">
                  <a:lumMod val="50000"/>
                </a:schemeClr>
              </a:solidFill>
            </a:endParaRPr>
          </a:p>
        </p:txBody>
      </p:sp>
    </p:spTree>
    <p:extLst>
      <p:ext uri="{BB962C8B-B14F-4D97-AF65-F5344CB8AC3E}">
        <p14:creationId xmlns:p14="http://schemas.microsoft.com/office/powerpoint/2010/main" val="3184777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C6670"/>
      </a:dk1>
      <a:lt1>
        <a:sysClr val="window" lastClr="FFFFFF"/>
      </a:lt1>
      <a:dk2>
        <a:srgbClr val="276092"/>
      </a:dk2>
      <a:lt2>
        <a:srgbClr val="BFBFBF"/>
      </a:lt2>
      <a:accent1>
        <a:srgbClr val="4F81BD"/>
      </a:accent1>
      <a:accent2>
        <a:srgbClr val="C3002F"/>
      </a:accent2>
      <a:accent3>
        <a:srgbClr val="17365D"/>
      </a:accent3>
      <a:accent4>
        <a:srgbClr val="3C5AF2"/>
      </a:accent4>
      <a:accent5>
        <a:srgbClr val="9999FE"/>
      </a:accent5>
      <a:accent6>
        <a:srgbClr val="0000BF"/>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8653</TotalTime>
  <Words>2283</Words>
  <Application>Microsoft Office PowerPoint</Application>
  <PresentationFormat>Widescreen</PresentationFormat>
  <Paragraphs>163</Paragraphs>
  <Slides>30</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2019 Child Hunger Summit: Opportunities and Threats</vt:lpstr>
      <vt:lpstr>The Center for Community Solutions</vt:lpstr>
      <vt:lpstr>Overview</vt:lpstr>
      <vt:lpstr>What is Food Insecurity?</vt:lpstr>
      <vt:lpstr>Childhood Food Insecurity Rates Have Been Decreasing</vt:lpstr>
      <vt:lpstr>A Sample of Food Security Questions Asked of Households with Children</vt:lpstr>
      <vt:lpstr>Food Insecurity Rates Remain Higher for Black and Hispanic Children</vt:lpstr>
      <vt:lpstr>Food Insecurity Has Negative Impacts on Children’s Health</vt:lpstr>
      <vt:lpstr>Parental Food Insecurity Has Negative Impact on Children &amp; Family Functioning</vt:lpstr>
      <vt:lpstr>Childhood Food Insecurity in Erie, Huron and Lorain Counties is Higher than Ohio and National Average</vt:lpstr>
      <vt:lpstr>Important strategies for addressing childhood food insecurity</vt:lpstr>
      <vt:lpstr>Supplemental Nutrition Assistance Program</vt:lpstr>
      <vt:lpstr>SNAP and Children</vt:lpstr>
      <vt:lpstr>Benefits of SNAP</vt:lpstr>
      <vt:lpstr>SNAP Participation Rates are Dropping</vt:lpstr>
      <vt:lpstr>SNAP Participation Rates are Dropping</vt:lpstr>
      <vt:lpstr>SNAP Solution: Support Community Assisters</vt:lpstr>
      <vt:lpstr>SNAP Solution: Create Community Assister Portal</vt:lpstr>
      <vt:lpstr>SNAP Solution: Create Community Assister Portal</vt:lpstr>
      <vt:lpstr>Women, Infants and Children (WIC)</vt:lpstr>
      <vt:lpstr>Health Benefits of WIC</vt:lpstr>
      <vt:lpstr>Educational Benefits of WIC</vt:lpstr>
      <vt:lpstr>Barriers to WIC</vt:lpstr>
      <vt:lpstr>Ohio WIC Coverage for Kids 1-4 Lags </vt:lpstr>
      <vt:lpstr>WIC Solutions:  </vt:lpstr>
      <vt:lpstr>Threats to Childhood Food Security</vt:lpstr>
      <vt:lpstr>Threats to Childhood Food Security</vt:lpstr>
      <vt:lpstr>Threats to Childhood Food Security</vt:lpstr>
      <vt:lpstr>Reduce Childhood Food Insecurity: Take Action</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in Ohio: Finding Solutions Together</dc:title>
  <dc:creator>John Corlett</dc:creator>
  <cp:lastModifiedBy>John Corlett</cp:lastModifiedBy>
  <cp:revision>194</cp:revision>
  <cp:lastPrinted>2019-09-18T13:45:25Z</cp:lastPrinted>
  <dcterms:created xsi:type="dcterms:W3CDTF">2017-10-17T18:07:31Z</dcterms:created>
  <dcterms:modified xsi:type="dcterms:W3CDTF">2019-09-18T13:57:11Z</dcterms:modified>
</cp:coreProperties>
</file>